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73" r:id="rId4"/>
    <p:sldMasterId id="2147483886" r:id="rId5"/>
    <p:sldMasterId id="2147483905" r:id="rId6"/>
    <p:sldMasterId id="2147483922" r:id="rId7"/>
  </p:sldMasterIdLst>
  <p:notesMasterIdLst>
    <p:notesMasterId r:id="rId69"/>
  </p:notesMasterIdLst>
  <p:handoutMasterIdLst>
    <p:handoutMasterId r:id="rId70"/>
  </p:handoutMasterIdLst>
  <p:sldIdLst>
    <p:sldId id="368" r:id="rId8"/>
    <p:sldId id="886" r:id="rId9"/>
    <p:sldId id="887" r:id="rId10"/>
    <p:sldId id="960" r:id="rId11"/>
    <p:sldId id="966" r:id="rId12"/>
    <p:sldId id="961" r:id="rId13"/>
    <p:sldId id="962" r:id="rId14"/>
    <p:sldId id="963" r:id="rId15"/>
    <p:sldId id="964" r:id="rId16"/>
    <p:sldId id="965" r:id="rId17"/>
    <p:sldId id="888" r:id="rId18"/>
    <p:sldId id="915" r:id="rId19"/>
    <p:sldId id="916" r:id="rId20"/>
    <p:sldId id="917" r:id="rId21"/>
    <p:sldId id="918" r:id="rId22"/>
    <p:sldId id="919" r:id="rId23"/>
    <p:sldId id="920" r:id="rId24"/>
    <p:sldId id="889" r:id="rId25"/>
    <p:sldId id="921" r:id="rId26"/>
    <p:sldId id="922" r:id="rId27"/>
    <p:sldId id="923" r:id="rId28"/>
    <p:sldId id="904" r:id="rId29"/>
    <p:sldId id="926" r:id="rId30"/>
    <p:sldId id="927" r:id="rId31"/>
    <p:sldId id="928" r:id="rId32"/>
    <p:sldId id="929" r:id="rId33"/>
    <p:sldId id="930" r:id="rId34"/>
    <p:sldId id="931" r:id="rId35"/>
    <p:sldId id="932" r:id="rId36"/>
    <p:sldId id="925" r:id="rId37"/>
    <p:sldId id="905" r:id="rId38"/>
    <p:sldId id="933" r:id="rId39"/>
    <p:sldId id="934" r:id="rId40"/>
    <p:sldId id="935" r:id="rId41"/>
    <p:sldId id="936" r:id="rId42"/>
    <p:sldId id="937" r:id="rId43"/>
    <p:sldId id="924" r:id="rId44"/>
    <p:sldId id="938" r:id="rId45"/>
    <p:sldId id="939" r:id="rId46"/>
    <p:sldId id="940" r:id="rId47"/>
    <p:sldId id="941" r:id="rId48"/>
    <p:sldId id="942" r:id="rId49"/>
    <p:sldId id="943" r:id="rId50"/>
    <p:sldId id="944" r:id="rId51"/>
    <p:sldId id="945" r:id="rId52"/>
    <p:sldId id="946" r:id="rId53"/>
    <p:sldId id="947" r:id="rId54"/>
    <p:sldId id="948" r:id="rId55"/>
    <p:sldId id="949" r:id="rId56"/>
    <p:sldId id="950" r:id="rId57"/>
    <p:sldId id="951" r:id="rId58"/>
    <p:sldId id="952" r:id="rId59"/>
    <p:sldId id="953" r:id="rId60"/>
    <p:sldId id="954" r:id="rId61"/>
    <p:sldId id="955" r:id="rId62"/>
    <p:sldId id="956" r:id="rId63"/>
    <p:sldId id="957" r:id="rId64"/>
    <p:sldId id="958" r:id="rId65"/>
    <p:sldId id="959" r:id="rId66"/>
    <p:sldId id="913" r:id="rId67"/>
    <p:sldId id="914" r:id="rId68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57EC9-5B4A-584D-AAC4-72769B8DDFC0}">
          <p14:sldIdLst>
            <p14:sldId id="368"/>
            <p14:sldId id="886"/>
            <p14:sldId id="887"/>
            <p14:sldId id="960"/>
            <p14:sldId id="966"/>
            <p14:sldId id="961"/>
            <p14:sldId id="962"/>
            <p14:sldId id="963"/>
            <p14:sldId id="964"/>
            <p14:sldId id="965"/>
            <p14:sldId id="888"/>
            <p14:sldId id="915"/>
            <p14:sldId id="916"/>
            <p14:sldId id="917"/>
            <p14:sldId id="918"/>
            <p14:sldId id="919"/>
            <p14:sldId id="920"/>
            <p14:sldId id="889"/>
            <p14:sldId id="921"/>
            <p14:sldId id="922"/>
            <p14:sldId id="923"/>
            <p14:sldId id="904"/>
            <p14:sldId id="926"/>
            <p14:sldId id="927"/>
            <p14:sldId id="928"/>
            <p14:sldId id="929"/>
            <p14:sldId id="930"/>
            <p14:sldId id="931"/>
            <p14:sldId id="932"/>
            <p14:sldId id="925"/>
            <p14:sldId id="905"/>
            <p14:sldId id="933"/>
            <p14:sldId id="934"/>
            <p14:sldId id="935"/>
            <p14:sldId id="936"/>
            <p14:sldId id="937"/>
            <p14:sldId id="924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  <p14:sldId id="946"/>
            <p14:sldId id="947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956"/>
            <p14:sldId id="957"/>
            <p14:sldId id="958"/>
            <p14:sldId id="959"/>
            <p14:sldId id="913"/>
            <p14:sldId id="914"/>
          </p14:sldIdLst>
        </p14:section>
        <p14:section name="Backup" id="{DEBBD39D-1CE4-B04E-B505-EBC9CF5555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4444"/>
    <a:srgbClr val="C4C4C4"/>
    <a:srgbClr val="ADADAD"/>
    <a:srgbClr val="0085C3"/>
    <a:srgbClr val="D9D9D9"/>
    <a:srgbClr val="F2F2F2"/>
    <a:srgbClr val="AD2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304" autoAdjust="0"/>
  </p:normalViewPr>
  <p:slideViewPr>
    <p:cSldViewPr snapToGrid="0">
      <p:cViewPr varScale="1">
        <p:scale>
          <a:sx n="144" d="100"/>
          <a:sy n="144" d="100"/>
        </p:scale>
        <p:origin x="128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12" y="1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44" y="9120157"/>
            <a:ext cx="3169699" cy="479403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CA856340-4B7D-4D1C-848D-79C05F807FB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r>
              <a:rPr lang="en-US" sz="90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1444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73" tIns="47487" rIns="94973" bIns="474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0476" y="4560899"/>
            <a:ext cx="6427524" cy="4569730"/>
          </a:xfrm>
          <a:prstGeom prst="rect">
            <a:avLst/>
          </a:prstGeom>
        </p:spPr>
        <p:txBody>
          <a:bodyPr vert="horz" lIns="94973" tIns="47487" rIns="94973" bIns="4748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21951" y="9271937"/>
            <a:ext cx="391592" cy="327624"/>
          </a:xfrm>
          <a:prstGeom prst="rect">
            <a:avLst/>
          </a:prstGeom>
        </p:spPr>
        <p:txBody>
          <a:bodyPr vert="horz" lIns="94973" tIns="47487" rIns="94973" bIns="47487" rtlCol="0" anchor="b"/>
          <a:lstStyle>
            <a:lvl1pPr algn="r">
              <a:defRPr sz="1200"/>
            </a:lvl1pPr>
          </a:lstStyle>
          <a:p>
            <a:fld id="{3EF634F2-089B-4FE3-AB7F-C714A7297E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401557"/>
            <a:ext cx="7315200" cy="237493"/>
          </a:xfrm>
          <a:prstGeom prst="rect">
            <a:avLst/>
          </a:prstGeom>
          <a:noFill/>
        </p:spPr>
        <p:txBody>
          <a:bodyPr vert="horz" lIns="94984" tIns="47491" rIns="94984" bIns="47491" rtlCol="0">
            <a:spAutoFit/>
          </a:bodyPr>
          <a:lstStyle/>
          <a:p>
            <a:pPr algn="l"/>
            <a:r>
              <a:rPr lang="en-US" sz="90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900" b="1" i="0" u="none" baseline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319635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creativecommons.org/licenses/by-nc-sa/4.0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5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7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9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9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6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© Software University Foundation – </a:t>
            </a:r>
            <a:r>
              <a:rPr lang="en-US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mtClean="0">
              <a:solidFill>
                <a:prstClr val="black"/>
              </a:solidFill>
            </a:endParaRPr>
          </a:p>
          <a:p>
            <a:r>
              <a:rPr lang="en-US" smtClean="0">
                <a:solidFill>
                  <a:prstClr val="black"/>
                </a:solidFill>
              </a:rPr>
              <a:t>This work is licensed under the </a:t>
            </a:r>
            <a:r>
              <a:rPr lang="en-US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 smtClean="0">
                <a:solidFill>
                  <a:prstClr val="black"/>
                </a:solidFill>
              </a:rPr>
              <a:t> </a:t>
            </a:r>
            <a:r>
              <a:rPr lang="en-US" smtClean="0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Relationship Id="rId3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41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hyperlink" Target="http://softuni.bg/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Relationship Id="rId9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twitter.com/softunibg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376835"/>
            <a:ext cx="5962650" cy="387798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2800" b="0" i="0" smtClean="0">
                <a:solidFill>
                  <a:schemeClr val="accent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38711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subtitle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3" y="4772026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65540" y="1947733"/>
            <a:ext cx="1399035" cy="139903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 userDrawn="1"/>
        </p:nvSpPr>
        <p:spPr>
          <a:xfrm rot="5400000">
            <a:off x="-1314926" y="2247105"/>
            <a:ext cx="3544570" cy="929957"/>
          </a:xfrm>
          <a:prstGeom prst="round2SameRect">
            <a:avLst>
              <a:gd name="adj1" fmla="val 13993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6200000">
            <a:off x="3447415" y="-1212215"/>
            <a:ext cx="3544570" cy="7848600"/>
          </a:xfrm>
          <a:prstGeom prst="round2SameRect">
            <a:avLst>
              <a:gd name="adj1" fmla="val 4108"/>
              <a:gd name="adj2" fmla="val 0"/>
            </a:avLst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rgbClr val="FFFFFF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29754" y="1797685"/>
            <a:ext cx="5508625" cy="1218795"/>
          </a:xfrm>
        </p:spPr>
        <p:txBody>
          <a:bodyPr/>
          <a:lstStyle>
            <a:lvl1pPr marL="0" indent="0">
              <a:buNone/>
              <a:defRPr sz="44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9754" y="3039745"/>
            <a:ext cx="5508625" cy="276999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29754" y="4153784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9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© Donald</a:t>
            </a:r>
            <a:r>
              <a:rPr lang="en-US" sz="900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F. Ferguson, 2017. All rights reserved.</a:t>
            </a:r>
            <a:endParaRPr lang="en-US" sz="900" dirty="0" smtClean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443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2960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94000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17670" cy="673153"/>
          </a:xfrm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27785"/>
            <a:ext cx="8229600" cy="9741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6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4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Font typeface="Museo Sans For Dell" pitchFamily="2" charset="0"/>
              <a:buChar char="–"/>
              <a:defRPr sz="12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1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925434"/>
            <a:ext cx="8286750" cy="24929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29768" y="201168"/>
            <a:ext cx="823912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 </a:t>
            </a:r>
            <a:endParaRPr lang="en-US" dirty="0"/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&amp; Background Image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2743200" cy="27432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Slide_Blue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 userDrawn="1"/>
        </p:nvGrpSpPr>
        <p:grpSpPr>
          <a:xfrm>
            <a:off x="381002" y="1335882"/>
            <a:ext cx="8311513" cy="2471738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38150" y="2251672"/>
            <a:ext cx="5962650" cy="512961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28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447677" y="3124044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276065" y="1954213"/>
            <a:ext cx="1384604" cy="138460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457200" y="1738710"/>
            <a:ext cx="5962650" cy="1025922"/>
          </a:xfrm>
        </p:spPr>
        <p:txBody>
          <a:bodyPr anchor="b" anchorCtr="0">
            <a:spAutoFit/>
          </a:bodyPr>
          <a:lstStyle>
            <a:lvl1pPr algn="l">
              <a:lnSpc>
                <a:spcPts val="4000"/>
              </a:lnSpc>
              <a:defRPr sz="36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57201" y="3124043"/>
            <a:ext cx="5953125" cy="276999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335881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3807619"/>
            <a:ext cx="824865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black">
          <a:xfrm>
            <a:off x="7265290" y="1988821"/>
            <a:ext cx="1487427" cy="11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22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5" name="Straight Connector 4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09295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600076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1261884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18936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Line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38150" y="891541"/>
            <a:ext cx="8248650" cy="332399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2"/>
            <a:ext cx="8248650" cy="6647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82446"/>
            <a:ext cx="8229600" cy="1261884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Museo Sans For Dell" pitchFamily="2" charset="0"/>
              </a:defRPr>
            </a:lvl1pPr>
            <a:lvl2pPr marL="573088" indent="-231775"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318324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49511" y="960121"/>
            <a:ext cx="3950370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32469" y="960120"/>
            <a:ext cx="3941478" cy="82484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20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spcAft>
                <a:spcPts val="0"/>
              </a:spcAft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3346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153057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without_Bottom 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1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5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580150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946413"/>
          </a:xfrm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944550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_Bottom_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1925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964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14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45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12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42900"/>
            <a:ext cx="3657600" cy="2743200"/>
          </a:xfrm>
          <a:prstGeom prst="roundRect">
            <a:avLst>
              <a:gd name="adj" fmla="val 275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974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5663" y="235726"/>
            <a:ext cx="5538198" cy="1500188"/>
          </a:xfrm>
        </p:spPr>
        <p:txBody>
          <a:bodyPr lIns="0" tIns="0" rIns="0" bIns="0">
            <a:normAutofit/>
          </a:bodyPr>
          <a:lstStyle>
            <a:lvl1pPr algn="r">
              <a:defRPr sz="405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5663" y="1759724"/>
            <a:ext cx="5538198" cy="131445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70458" y="3104887"/>
            <a:ext cx="2391332" cy="41202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1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275663" y="3143250"/>
            <a:ext cx="5538198" cy="142875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0458" y="3466399"/>
            <a:ext cx="2391333" cy="35143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725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0458" y="3749666"/>
            <a:ext cx="2391332" cy="315077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5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70458" y="4036866"/>
            <a:ext cx="2391332" cy="29084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35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0458" y="4292738"/>
            <a:ext cx="2391332" cy="2666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2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4893752"/>
            <a:ext cx="918238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FA7EA-3664-49FE-B0F0-25537597E3EA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12/4/17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4893752"/>
            <a:ext cx="7614783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4893752"/>
            <a:ext cx="321700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863341"/>
            <a:ext cx="8855923" cy="4177766"/>
          </a:xfrm>
        </p:spPr>
        <p:txBody>
          <a:bodyPr/>
          <a:lstStyle>
            <a:lvl1pPr>
              <a:defRPr sz="2550"/>
            </a:lvl1pPr>
            <a:lvl2pPr>
              <a:defRPr sz="2400"/>
            </a:lvl2pPr>
            <a:lvl3pPr>
              <a:defRPr sz="2250"/>
            </a:lvl3pPr>
            <a:lvl4pPr>
              <a:defRPr sz="2100"/>
            </a:lvl4pPr>
            <a:lvl5pPr>
              <a:defRPr sz="195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30256"/>
            <a:ext cx="7185069" cy="833085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942" y="3696574"/>
            <a:ext cx="6705600" cy="633626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405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4942" y="4316226"/>
            <a:ext cx="6705600" cy="557451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3000" cap="none" spc="150" baseline="0">
                <a:solidFill>
                  <a:schemeClr val="accent1"/>
                </a:solidFill>
              </a:defRPr>
            </a:lvl1pPr>
            <a:lvl2pPr marL="45712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3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479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56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272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696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079" y="171450"/>
            <a:ext cx="1632069" cy="571500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428625" y="894475"/>
            <a:ext cx="8286750" cy="276999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664797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76350"/>
            <a:ext cx="8267140" cy="946413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Museo Sans For Dell" pitchFamily="2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39338" y="2382341"/>
            <a:ext cx="5486400" cy="94641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7500" b="1" dirty="0" smtClean="0">
                <a:solidFill>
                  <a:srgbClr val="F3BE60"/>
                </a:solidFill>
                <a:latin typeface="Calibri"/>
              </a:rPr>
              <a:t>Questions?</a:t>
            </a:r>
            <a:endParaRPr lang="en-US" sz="7500" b="1" spc="113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147337" y="4800602"/>
            <a:ext cx="7864001" cy="290840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35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31" y="195751"/>
            <a:ext cx="1537999" cy="503006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30256"/>
            <a:ext cx="7185069" cy="833085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7528344" y="1678619"/>
            <a:ext cx="2744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500" b="1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5654242" y="3244357"/>
            <a:ext cx="2744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500" b="1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8627368" y="3509728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900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4548942" y="4570269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050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6845933" y="3013011"/>
            <a:ext cx="2648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350" b="1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5263641" y="19085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800" b="1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8795138" y="1729089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050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8810189" y="2574403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900" dirty="0">
              <a:solidFill>
                <a:srgbClr val="603A14"/>
              </a:solidFill>
              <a:latin typeface="Calibri"/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8331705" y="4207892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603A14"/>
                </a:solidFill>
                <a:latin typeface="Calibri"/>
              </a:rPr>
              <a:t>?</a:t>
            </a:r>
            <a:endParaRPr lang="en-US" sz="1050" dirty="0">
              <a:solidFill>
                <a:srgbClr val="603A14"/>
              </a:solidFill>
              <a:latin typeface="Calibri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4" y="53580"/>
            <a:ext cx="6553200" cy="6822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1" y="951311"/>
            <a:ext cx="4171950" cy="39969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51311"/>
            <a:ext cx="4171950" cy="39969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/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772025" y="969264"/>
            <a:ext cx="3922278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57200" y="969264"/>
            <a:ext cx="3938136" cy="741742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800" b="0">
                <a:solidFill>
                  <a:schemeClr val="tx1"/>
                </a:solidFill>
                <a:latin typeface="Museo Sans For Dell" pitchFamily="2" charset="0"/>
              </a:defRPr>
            </a:lvl1pPr>
            <a:lvl2pPr marL="574675" indent="-231775">
              <a:spcBef>
                <a:spcPts val="300"/>
              </a:spcBef>
              <a:defRPr sz="1600" b="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300"/>
              </a:spcBef>
              <a:defRPr sz="1400" b="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buNone/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32399"/>
          </a:xfrm>
        </p:spPr>
        <p:txBody>
          <a:bodyPr wrap="square" anchor="t"/>
          <a:lstStyle>
            <a:lvl1pPr>
              <a:lnSpc>
                <a:spcPct val="90000"/>
              </a:lnSpc>
              <a:defRPr sz="24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0712" y="4807343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196172"/>
            <a:ext cx="8279943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168"/>
            <a:ext cx="8267136" cy="370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5981136" y="4807343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baseline="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© Donald F. Ferguson, 2017. All rights reserved.</a:t>
            </a:r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1724025" y="4844717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5084195E-6DF7-4B3B-A2AB-E67BEB13BF64}" type="datetime1">
              <a:rPr lang="en-US" sz="8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12/4/17</a:t>
            </a:fld>
            <a:endParaRPr lang="en-US" sz="8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1945263" y="4757915"/>
            <a:ext cx="4214905" cy="332399"/>
          </a:xfrm>
          <a:prstGeom prst="rect">
            <a:avLst/>
          </a:prstGeom>
          <a:noFill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i="1" dirty="0" smtClean="0"/>
              <a:t>COMS E6998 – </a:t>
            </a:r>
            <a: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Microservices and Cloud Applications</a:t>
            </a:r>
            <a:br>
              <a:rPr lang="en-US" sz="10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800" i="1" dirty="0" smtClean="0"/>
              <a:t> Lecture 10: Projects, 12 Factor Applications, </a:t>
            </a:r>
            <a:r>
              <a:rPr lang="en-US" sz="800" i="1" dirty="0" err="1" smtClean="0"/>
              <a:t>Redis</a:t>
            </a:r>
            <a:r>
              <a:rPr lang="en-US" sz="800" i="1" dirty="0" smtClean="0"/>
              <a:t>, Graph Databases</a:t>
            </a:r>
            <a:endParaRPr lang="en-US" sz="800" i="1" strike="sngStrike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97" r:id="rId3"/>
    <p:sldLayoutId id="2147483898" r:id="rId4"/>
    <p:sldLayoutId id="2147483876" r:id="rId5"/>
    <p:sldLayoutId id="2147483877" r:id="rId6"/>
    <p:sldLayoutId id="2147483903" r:id="rId7"/>
    <p:sldLayoutId id="2147483879" r:id="rId8"/>
    <p:sldLayoutId id="2147483896" r:id="rId9"/>
    <p:sldLayoutId id="2147483880" r:id="rId10"/>
    <p:sldLayoutId id="2147483881" r:id="rId11"/>
    <p:sldLayoutId id="2147483882" r:id="rId12"/>
    <p:sldLayoutId id="2147483884" r:id="rId13"/>
    <p:sldLayoutId id="2147483885" r:id="rId14"/>
    <p:sldLayoutId id="2147483921" r:id="rId15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i="0" cap="none" baseline="0">
          <a:solidFill>
            <a:schemeClr val="accent1"/>
          </a:solidFill>
          <a:latin typeface="Century Schoolbook" charset="0"/>
          <a:ea typeface="Century Schoolbook" charset="0"/>
          <a:cs typeface="Century Schoolbook" charset="0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Arial" pitchFamily="34" charset="0"/>
        <a:buChar char="•"/>
        <a:defRPr sz="18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1pPr>
      <a:lvl2pPr marL="574675" indent="-223838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Sans For Dell" pitchFamily="2" charset="0"/>
        <a:buChar char="–"/>
        <a:defRPr sz="1400" baseline="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3pPr>
      <a:lvl4pPr marL="1200150" indent="-176213" algn="l" rtl="0" eaLnBrk="1" fontAlgn="base" hangingPunct="1">
        <a:lnSpc>
          <a:spcPct val="100000"/>
        </a:lnSpc>
        <a:spcBef>
          <a:spcPts val="100"/>
        </a:spcBef>
        <a:spcAft>
          <a:spcPts val="200"/>
        </a:spcAft>
        <a:buClr>
          <a:schemeClr val="accent1"/>
        </a:buClr>
        <a:buFont typeface="Museo For Dell 300" pitchFamily="50" charset="0"/>
        <a:buChar char="–"/>
        <a:defRPr sz="1200">
          <a:solidFill>
            <a:schemeClr val="tx1"/>
          </a:solidFill>
          <a:latin typeface="Century Schoolbook" charset="0"/>
          <a:ea typeface="Century Schoolbook" charset="0"/>
          <a:cs typeface="Century Schoolbook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23824" y="4697836"/>
            <a:ext cx="377504" cy="377504"/>
          </a:xfrm>
          <a:prstGeom prst="rect">
            <a:avLst/>
          </a:prstGeom>
        </p:spPr>
      </p:pic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7" y="201168"/>
            <a:ext cx="823912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 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69264"/>
            <a:ext cx="8239125" cy="97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246188" marR="0" lvl="3" indent="-220663" algn="l" defTabSz="914400" rtl="0" eaLnBrk="1" fontAlgn="base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Tx/>
              <a:buFont typeface="Museo Sans For Dell" pitchFamily="2" charset="0"/>
              <a:buChar char="–"/>
              <a:tabLst/>
              <a:defRPr/>
            </a:pPr>
            <a:r>
              <a:rPr lang="en-US" dirty="0" smtClean="0"/>
              <a:t>Fourth level</a:t>
            </a:r>
          </a:p>
        </p:txBody>
      </p:sp>
      <p:sp>
        <p:nvSpPr>
          <p:cNvPr id="17" name="TextBox 16" hidden="1"/>
          <p:cNvSpPr txBox="1"/>
          <p:nvPr/>
        </p:nvSpPr>
        <p:spPr>
          <a:xfrm>
            <a:off x="1724025" y="4830428"/>
            <a:ext cx="649537" cy="1108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734172E7-D5BA-4D01-91D8-E4A8A3A75AB4}" type="datetime1">
              <a:rPr lang="en-US" sz="800" smtClean="0">
                <a:solidFill>
                  <a:schemeClr val="tx2"/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12/4/17</a:t>
            </a:fld>
            <a:endParaRPr lang="en-US" sz="8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0712" y="4826970"/>
            <a:ext cx="265176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kern="1200" smtClean="0">
                <a:solidFill>
                  <a:schemeClr val="tx2"/>
                </a:solidFill>
                <a:latin typeface="Museo Sans For Dell" pitchFamily="2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kern="1200" dirty="0" err="1" smtClean="0">
              <a:solidFill>
                <a:schemeClr val="tx2"/>
              </a:solidFill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 bwMode="black">
          <a:xfrm>
            <a:off x="5459388" y="4810807"/>
            <a:ext cx="2743200" cy="138499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dirty="0" smtClean="0">
                <a:solidFill>
                  <a:schemeClr val="tx2"/>
                </a:solidFill>
                <a:latin typeface="Museo Sans For Dell" pitchFamily="2" charset="0"/>
              </a:rPr>
              <a:t>Services</a:t>
            </a:r>
            <a:endParaRPr lang="en-US" sz="900" dirty="0">
              <a:solidFill>
                <a:schemeClr val="tx2"/>
              </a:solidFill>
              <a:latin typeface="Museo Sans For Dell" pitchFamily="2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42950" y="4824081"/>
            <a:ext cx="933450" cy="1246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Room for text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9144000" cy="0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8" r:id="rId1"/>
    <p:sldLayoutId id="2147483901" r:id="rId2"/>
    <p:sldLayoutId id="2147483902" r:id="rId3"/>
    <p:sldLayoutId id="2147483889" r:id="rId4"/>
    <p:sldLayoutId id="2147483895" r:id="rId5"/>
    <p:sldLayoutId id="2147483893" r:id="rId6"/>
    <p:sldLayoutId id="2147483890" r:id="rId7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tx2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baseline="0">
          <a:solidFill>
            <a:schemeClr val="tx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Pct val="100000"/>
        <a:buFont typeface="Museo Sans For Dell" pitchFamily="2" charset="0"/>
        <a:buChar char="–"/>
        <a:defRPr sz="1600" baseline="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2pPr>
      <a:lvl3pPr marL="909638" marR="0" indent="-220663" algn="l" defTabSz="914400" rtl="0" eaLnBrk="1" fontAlgn="base" latinLnBrk="0" hangingPunct="1">
        <a:lnSpc>
          <a:spcPct val="90000"/>
        </a:lnSpc>
        <a:spcBef>
          <a:spcPts val="300"/>
        </a:spcBef>
        <a:spcAft>
          <a:spcPts val="0"/>
        </a:spcAft>
        <a:buClr>
          <a:schemeClr val="tx2"/>
        </a:buClr>
        <a:buSzTx/>
        <a:buFont typeface="Museo Sans For Dell" pitchFamily="2" charset="0"/>
        <a:buChar char="–"/>
        <a:tabLst/>
        <a:defRPr sz="14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200">
          <a:solidFill>
            <a:schemeClr val="tx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38150" y="196172"/>
            <a:ext cx="8248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55477"/>
            <a:ext cx="8248650" cy="10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6" name="Picture 5" descr="dell_gray_logo.png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 bwMode="black"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237" y="4843076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12/4/17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12/4/17</a:t>
            </a:fld>
            <a:endParaRPr lang="en-US" sz="900" dirty="0" smtClean="0">
              <a:solidFill>
                <a:srgbClr val="000000">
                  <a:lumMod val="50000"/>
                  <a:lumOff val="50000"/>
                </a:srgbClr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 bwMode="black">
          <a:xfrm>
            <a:off x="5350331" y="4828025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Commerce Services Group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52475" y="4818405"/>
            <a:ext cx="1337582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1000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Museo Sans For Dell"/>
              </a:rPr>
              <a:t>Dell Confidential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4963414"/>
            <a:ext cx="2505814" cy="21005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850" b="1" i="0" u="none" baseline="0" smtClean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  <a:endParaRPr lang="en-US" sz="850" b="1" i="0" u="none" baseline="0" dirty="0" err="1" smtClean="0">
              <a:solidFill>
                <a:srgbClr val="7F7F7F"/>
              </a:solidFill>
              <a:latin typeface="museo sans for dell"/>
            </a:endParaRPr>
          </a:p>
        </p:txBody>
      </p:sp>
    </p:spTree>
    <p:extLst>
      <p:ext uri="{BB962C8B-B14F-4D97-AF65-F5344CB8AC3E}">
        <p14:creationId xmlns:p14="http://schemas.microsoft.com/office/powerpoint/2010/main" val="15383405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</p:sldLayoutIdLst>
  <p:transition spd="med">
    <p:wipe dir="r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200"/>
        </a:spcBef>
        <a:spcAft>
          <a:spcPts val="0"/>
        </a:spcAft>
        <a:buClr>
          <a:schemeClr val="bg1"/>
        </a:buClr>
        <a:buFont typeface="Arial" pitchFamily="34" charset="0"/>
        <a:buChar char="•"/>
        <a:defRPr sz="2000">
          <a:solidFill>
            <a:schemeClr val="tx1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Sans For Dell" pitchFamily="2" charset="0"/>
        <a:buChar char="–"/>
        <a:defRPr sz="1600" baseline="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chemeClr val="bg1"/>
        </a:buClr>
        <a:buFont typeface="Museo For Dell 300" pitchFamily="50" charset="0"/>
        <a:buChar char="–"/>
        <a:defRPr sz="1400">
          <a:solidFill>
            <a:schemeClr val="tx1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4893752"/>
            <a:ext cx="918238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fld id="{7A121623-BBB3-4AB7-910A-25A1390DA602}" type="datetime1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240" fontAlgn="auto">
                <a:spcBef>
                  <a:spcPts val="0"/>
                </a:spcBef>
                <a:spcAft>
                  <a:spcPts val="0"/>
                </a:spcAft>
              </a:pPr>
              <a:t>12/4/17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4893752"/>
            <a:ext cx="7614783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4893752"/>
            <a:ext cx="321700" cy="14735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0" fontAlgn="auto">
              <a:spcBef>
                <a:spcPts val="0"/>
              </a:spcBef>
              <a:spcAft>
                <a:spcPts val="0"/>
              </a:spcAft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91424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39" y="29681"/>
            <a:ext cx="8857131" cy="833662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7" y="863343"/>
            <a:ext cx="8855923" cy="417776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306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105000"/>
        </a:lnSpc>
        <a:spcBef>
          <a:spcPts val="450"/>
        </a:spcBef>
        <a:spcAft>
          <a:spcPts val="45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255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indent="-173705" algn="l" defTabSz="914240" rtl="0" eaLnBrk="1" latinLnBrk="0" hangingPunct="1">
        <a:lnSpc>
          <a:spcPct val="105000"/>
        </a:lnSpc>
        <a:spcBef>
          <a:spcPts val="450"/>
        </a:spcBef>
        <a:spcAft>
          <a:spcPts val="45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0" indent="-173705" algn="l" defTabSz="914240" rtl="0" eaLnBrk="1" latinLnBrk="0" hangingPunct="1">
        <a:lnSpc>
          <a:spcPct val="105000"/>
        </a:lnSpc>
        <a:spcBef>
          <a:spcPts val="450"/>
        </a:spcBef>
        <a:spcAft>
          <a:spcPts val="45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225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240" indent="-173705" algn="l" defTabSz="914240" rtl="0" eaLnBrk="1" latinLnBrk="0" hangingPunct="1">
        <a:lnSpc>
          <a:spcPct val="105000"/>
        </a:lnSpc>
        <a:spcBef>
          <a:spcPts val="450"/>
        </a:spcBef>
        <a:spcAft>
          <a:spcPts val="45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1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00" indent="-173705" algn="l" defTabSz="914240" rtl="0" eaLnBrk="1" latinLnBrk="0" hangingPunct="1">
        <a:lnSpc>
          <a:spcPct val="105000"/>
        </a:lnSpc>
        <a:spcBef>
          <a:spcPts val="450"/>
        </a:spcBef>
        <a:spcAft>
          <a:spcPts val="45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19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371360" indent="-173705" algn="l" defTabSz="91424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599920" indent="-173705" algn="l" defTabSz="91424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479" indent="-173705" algn="l" defTabSz="91424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040" indent="-173705" algn="l" defTabSz="91424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9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hyperlink" Target="http://softuni.org/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redis.io/" TargetMode="Externa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blog.serverfault.com/2011/02/11/stack-exchanges-architecture-in-bullet-points/" TargetMode="External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OpenTech/redis" TargetMode="External"/><Relationship Id="rId4" Type="http://schemas.openxmlformats.org/officeDocument/2006/relationships/hyperlink" Target="http://chocolatey.org/" TargetMode="External"/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redis.io/download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try.redis.io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redis.io/commands#sorted_se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redis.io/commands#pubsub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hyperlink" Target="http://smartit.bg/" TargetMode="External"/><Relationship Id="rId13" Type="http://schemas.openxmlformats.org/officeDocument/2006/relationships/image" Target="../media/image56.png"/><Relationship Id="rId14" Type="http://schemas.openxmlformats.org/officeDocument/2006/relationships/hyperlink" Target="http://www.softwaregroup-bg.com/" TargetMode="External"/><Relationship Id="rId15" Type="http://schemas.openxmlformats.org/officeDocument/2006/relationships/image" Target="../media/image57.png"/><Relationship Id="rId16" Type="http://schemas.openxmlformats.org/officeDocument/2006/relationships/hyperlink" Target="http://www.superhosting.bg/" TargetMode="External"/><Relationship Id="rId17" Type="http://schemas.openxmlformats.org/officeDocument/2006/relationships/image" Target="../media/image58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oftuni.bg/courses/databases" TargetMode="External"/><Relationship Id="rId4" Type="http://schemas.openxmlformats.org/officeDocument/2006/relationships/hyperlink" Target="http://www.vivacom.bg/" TargetMode="External"/><Relationship Id="rId5" Type="http://schemas.openxmlformats.org/officeDocument/2006/relationships/image" Target="../media/image52.jpeg"/><Relationship Id="rId6" Type="http://schemas.openxmlformats.org/officeDocument/2006/relationships/hyperlink" Target="http://xs-software.com/" TargetMode="External"/><Relationship Id="rId7" Type="http://schemas.openxmlformats.org/officeDocument/2006/relationships/image" Target="../media/image53.png"/><Relationship Id="rId8" Type="http://schemas.openxmlformats.org/officeDocument/2006/relationships/hyperlink" Target="http://www.sbtech.com/" TargetMode="External"/><Relationship Id="rId9" Type="http://schemas.openxmlformats.org/officeDocument/2006/relationships/image" Target="../media/image54.png"/><Relationship Id="rId10" Type="http://schemas.openxmlformats.org/officeDocument/2006/relationships/hyperlink" Target="http://komfo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://telerikacademy.com/Courses/Courses/Details/185" TargetMode="External"/><Relationship Id="rId6" Type="http://schemas.openxmlformats.org/officeDocument/2006/relationships/hyperlink" Target="http://creativecommons.org/licenses/by-nc-sa/3.0/deed.en_US" TargetMode="External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oftuni.org/" TargetMode="External"/><Relationship Id="rId4" Type="http://schemas.openxmlformats.org/officeDocument/2006/relationships/hyperlink" Target="http://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www.youtube.com/SoftwareUniversity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image" Target="../media/image59.png"/><Relationship Id="rId9" Type="http://schemas.openxmlformats.org/officeDocument/2006/relationships/image" Target="../media/image11.png"/><Relationship Id="rId10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12factor.net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18601" y="1415627"/>
            <a:ext cx="7129455" cy="14946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COMS E6998: </a:t>
            </a:r>
            <a:r>
              <a:rPr lang="en-US" sz="2000" b="1" dirty="0" smtClean="0"/>
              <a:t>Microservices and Cloud Applications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200" i="1" dirty="0" smtClean="0"/>
              <a:t>Lecture </a:t>
            </a:r>
            <a:r>
              <a:rPr lang="en-US" sz="1200" i="1" dirty="0" smtClean="0"/>
              <a:t>11: Q&amp;A, Final Project, All Project Summary</a:t>
            </a:r>
            <a:endParaRPr lang="en-US" sz="1200" i="1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1771650" y="171450"/>
            <a:ext cx="3476625" cy="6858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1125" y="295275"/>
            <a:ext cx="3343275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dirty="0" smtClean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891257" y="3165869"/>
            <a:ext cx="5508625" cy="5539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Dr. Donald F. Ferguson</a:t>
            </a:r>
            <a:endParaRPr lang="en-US" dirty="0"/>
          </a:p>
          <a:p>
            <a:r>
              <a:rPr lang="en-US" dirty="0" smtClean="0"/>
              <a:t>dff9@columbia.edu</a:t>
            </a:r>
          </a:p>
        </p:txBody>
      </p:sp>
    </p:spTree>
    <p:extLst>
      <p:ext uri="{BB962C8B-B14F-4D97-AF65-F5344CB8AC3E}">
        <p14:creationId xmlns:p14="http://schemas.microsoft.com/office/powerpoint/2010/main" val="839081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1163395"/>
          </a:xfrm>
        </p:spPr>
        <p:txBody>
          <a:bodyPr/>
          <a:lstStyle/>
          <a:p>
            <a:r>
              <a:rPr lang="en-US" dirty="0" smtClean="0"/>
              <a:t>This is</a:t>
            </a:r>
            <a:br>
              <a:rPr lang="en-US" dirty="0" smtClean="0"/>
            </a:br>
            <a:r>
              <a:rPr lang="en-US" dirty="0" smtClean="0"/>
              <a:t>Where it Gets</a:t>
            </a:r>
            <a:br>
              <a:rPr lang="en-US" dirty="0" smtClean="0"/>
            </a:br>
            <a:r>
              <a:rPr lang="en-US" dirty="0" smtClean="0"/>
              <a:t>Freaky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9350"/>
            <a:ext cx="8267140" cy="308589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Players A and B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Were teammates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If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 and B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Both appeared for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Any team T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In the same year.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You will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Write queries to find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All of the teammates of</a:t>
            </a:r>
            <a:br>
              <a:rPr lang="en-US" dirty="0" smtClean="0"/>
            </a:br>
            <a:r>
              <a:rPr lang="en-US" dirty="0" err="1" smtClean="0"/>
              <a:t>last_name</a:t>
            </a:r>
            <a:r>
              <a:rPr lang="en-US" dirty="0" smtClean="0"/>
              <a:t>=‘Napoli’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Using Neo4J and SQL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27" y="126389"/>
            <a:ext cx="5227402" cy="322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40044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Big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3" y="583970"/>
            <a:ext cx="6191250" cy="39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76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</a:p>
          <a:p>
            <a:pPr lvl="1"/>
            <a:r>
              <a:rPr lang="en-US" dirty="0" smtClean="0"/>
              <a:t>Form your teams (approx. 5 people)</a:t>
            </a:r>
          </a:p>
          <a:p>
            <a:pPr lvl="1"/>
            <a:r>
              <a:rPr lang="en-US" dirty="0" smtClean="0"/>
              <a:t>Identify contact focal point.</a:t>
            </a:r>
          </a:p>
          <a:p>
            <a:pPr lvl="1"/>
            <a:r>
              <a:rPr lang="en-US" dirty="0" smtClean="0"/>
              <a:t>Give your team a “cool” name.</a:t>
            </a:r>
          </a:p>
          <a:p>
            <a:r>
              <a:rPr lang="en-US" dirty="0" smtClean="0"/>
              <a:t>Signup (reuse) and Amazon Web Service Account</a:t>
            </a:r>
          </a:p>
          <a:p>
            <a:pPr lvl="1"/>
            <a:r>
              <a:rPr lang="en-US" dirty="0" smtClean="0"/>
              <a:t>Free Tier should be fine.</a:t>
            </a:r>
          </a:p>
          <a:p>
            <a:pPr lvl="1"/>
            <a:r>
              <a:rPr lang="en-US" dirty="0" smtClean="0"/>
              <a:t>Provide access to team members.</a:t>
            </a:r>
          </a:p>
          <a:p>
            <a:r>
              <a:rPr lang="en-US" dirty="0" smtClean="0"/>
              <a:t>Create an Elastic Beanstalk instance/application.</a:t>
            </a:r>
          </a:p>
          <a:p>
            <a:pPr lvl="1"/>
            <a:r>
              <a:rPr lang="en-US" dirty="0" smtClean="0"/>
              <a:t>Use one of the sample application.</a:t>
            </a:r>
          </a:p>
          <a:p>
            <a:pPr lvl="1"/>
            <a:r>
              <a:rPr lang="en-US" dirty="0" smtClean="0"/>
              <a:t>Will have to make more sophisticated starting next week;</a:t>
            </a:r>
            <a:br>
              <a:rPr lang="en-US" dirty="0" smtClean="0"/>
            </a:br>
            <a:r>
              <a:rPr lang="en-US" dirty="0" smtClean="0"/>
              <a:t>I will use Node JS with Express for Elastic Beanstalk examples.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000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1st Project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710" y="765545"/>
            <a:ext cx="8267140" cy="37567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two distinct microservices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Person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Address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Tasks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Swagger Editor to define and document REST APIs.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an Elastic Beanstalk application (microservice) for each resource that implements the relevant REST API.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Each microservice should support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 and POST on resource, e.g. /Person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GET, PUT, DELETE on resource/id, e.g. /Person/dff9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query, e.g. /</a:t>
            </a:r>
            <a:r>
              <a:rPr lang="en-US" dirty="0" err="1" smtClean="0"/>
              <a:t>Person?lastName</a:t>
            </a:r>
            <a:r>
              <a:rPr lang="en-US" dirty="0" smtClean="0"/>
              <a:t>=Ferguson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Pagination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Relationship paths: /Person/dff9/address and /Addresses/</a:t>
            </a:r>
            <a:r>
              <a:rPr lang="en-US" dirty="0" err="1" smtClean="0"/>
              <a:t>someID</a:t>
            </a:r>
            <a:r>
              <a:rPr lang="en-US" dirty="0" smtClean="0"/>
              <a:t>/persons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HATEOAS links where appropriate.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Simple HTML/Angular demo UI.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Due: 11:59 PM on 26-Sep-2017</a:t>
            </a:r>
          </a:p>
        </p:txBody>
      </p:sp>
    </p:spTree>
    <p:extLst>
      <p:ext uri="{BB962C8B-B14F-4D97-AF65-F5344CB8AC3E}">
        <p14:creationId xmlns:p14="http://schemas.microsoft.com/office/powerpoint/2010/main" val="14066792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Site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1402" y="791360"/>
            <a:ext cx="4383464" cy="38089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DNS</a:t>
            </a:r>
          </a:p>
          <a:p>
            <a:pPr lvl="1"/>
            <a:r>
              <a:rPr lang="en-US" dirty="0" smtClean="0"/>
              <a:t>Resolve </a:t>
            </a:r>
            <a:r>
              <a:rPr lang="en-US" dirty="0" err="1" smtClean="0"/>
              <a:t>dff-company.com</a:t>
            </a:r>
            <a:r>
              <a:rPr lang="en-US" dirty="0" smtClean="0"/>
              <a:t> to</a:t>
            </a:r>
          </a:p>
          <a:p>
            <a:pPr lvl="1"/>
            <a:r>
              <a:rPr lang="en-US" dirty="0" err="1" smtClean="0"/>
              <a:t>Something.amazon.com</a:t>
            </a:r>
            <a:endParaRPr lang="en-US" dirty="0" smtClean="0"/>
          </a:p>
          <a:p>
            <a:pPr lvl="1"/>
            <a:r>
              <a:rPr lang="en-US" dirty="0" smtClean="0"/>
              <a:t>Under the covers</a:t>
            </a:r>
            <a:endParaRPr lang="en-US" dirty="0"/>
          </a:p>
          <a:p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/person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/address</a:t>
            </a:r>
          </a:p>
          <a:p>
            <a:pPr lvl="1"/>
            <a:r>
              <a:rPr lang="en-US" dirty="0" smtClean="0"/>
              <a:t>/app</a:t>
            </a:r>
          </a:p>
          <a:p>
            <a:pPr lvl="2"/>
            <a:r>
              <a:rPr lang="en-US" dirty="0" smtClean="0"/>
              <a:t>/</a:t>
            </a:r>
            <a:r>
              <a:rPr lang="en-US" dirty="0" err="1" smtClean="0"/>
              <a:t>js</a:t>
            </a:r>
            <a:endParaRPr lang="en-US" dirty="0" smtClean="0"/>
          </a:p>
          <a:p>
            <a:pPr lvl="2"/>
            <a:r>
              <a:rPr lang="en-US" dirty="0" smtClean="0"/>
              <a:t>/views</a:t>
            </a:r>
          </a:p>
          <a:p>
            <a:pPr lvl="2"/>
            <a:r>
              <a:rPr lang="en-US" dirty="0" smtClean="0"/>
              <a:t>/app-content</a:t>
            </a:r>
          </a:p>
          <a:p>
            <a:pPr lvl="1"/>
            <a:r>
              <a:rPr lang="en-US" dirty="0" smtClean="0"/>
              <a:t>/digital-assets</a:t>
            </a:r>
          </a:p>
          <a:p>
            <a:pPr lvl="2"/>
            <a:r>
              <a:rPr lang="en-US" dirty="0" smtClean="0"/>
              <a:t>/images</a:t>
            </a:r>
          </a:p>
          <a:p>
            <a:pPr lvl="2"/>
            <a:r>
              <a:rPr lang="en-US" dirty="0" smtClean="0"/>
              <a:t>/videos</a:t>
            </a:r>
          </a:p>
          <a:p>
            <a:pPr marL="350837" lvl="1" indent="0">
              <a:buNone/>
            </a:pPr>
            <a:r>
              <a:rPr lang="en-US" dirty="0" smtClean="0"/>
              <a:t>To correct IP addresses and sub-paths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07" y="791360"/>
            <a:ext cx="5022853" cy="33752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431357" y="1131216"/>
            <a:ext cx="801278" cy="9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47274" y="2601798"/>
            <a:ext cx="3497345" cy="126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94010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37" y="390071"/>
            <a:ext cx="6690732" cy="2797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dirty="0" smtClean="0"/>
              <a:t>Project 2 </a:t>
            </a:r>
            <a:r>
              <a:rPr lang="mr-IN" dirty="0" smtClean="0"/>
              <a:t>–</a:t>
            </a:r>
            <a:r>
              <a:rPr lang="en-US" dirty="0" smtClean="0"/>
              <a:t>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187615"/>
            <a:ext cx="8267140" cy="142899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Build on 1</a:t>
            </a:r>
            <a:r>
              <a:rPr lang="en-US" baseline="30000" dirty="0" smtClean="0"/>
              <a:t>st</a:t>
            </a:r>
            <a:r>
              <a:rPr lang="en-US" dirty="0" smtClean="0"/>
              <a:t> to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the CRM Service (and HR Service) using Lambda functions,</a:t>
            </a:r>
            <a:br>
              <a:rPr lang="en-US" dirty="0" smtClean="0"/>
            </a:br>
            <a:r>
              <a:rPr lang="en-US" dirty="0" smtClean="0"/>
              <a:t>and orchestration approach from previous lecture.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Integrate with </a:t>
            </a:r>
            <a:r>
              <a:rPr lang="en-US" dirty="0" err="1" smtClean="0"/>
              <a:t>SmartyStreets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Deploy all 3 </a:t>
            </a:r>
            <a:r>
              <a:rPr lang="en-US" dirty="0" err="1" smtClean="0"/>
              <a:t>microservices</a:t>
            </a:r>
            <a:r>
              <a:rPr lang="en-US" dirty="0" smtClean="0"/>
              <a:t> via API Gateway.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Deliver web content via </a:t>
            </a:r>
            <a:r>
              <a:rPr lang="en-US" dirty="0" err="1" smtClean="0"/>
              <a:t>CloudFront</a:t>
            </a:r>
            <a:r>
              <a:rPr lang="en-US" dirty="0" smtClean="0"/>
              <a:t> and S3.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794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</a:t>
            </a:r>
            <a:r>
              <a:rPr lang="mr-IN" dirty="0" smtClean="0"/>
              <a:t>–</a:t>
            </a:r>
            <a:r>
              <a:rPr lang="en-US" dirty="0" smtClean="0"/>
              <a:t>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 middleware plugins and </a:t>
            </a:r>
            <a:r>
              <a:rPr lang="en-US" dirty="0" err="1" smtClean="0"/>
              <a:t>microservices</a:t>
            </a:r>
            <a:r>
              <a:rPr lang="en-US" dirty="0" smtClean="0"/>
              <a:t> implementing</a:t>
            </a:r>
          </a:p>
          <a:p>
            <a:pPr lvl="1"/>
            <a:r>
              <a:rPr lang="en-US" dirty="0" err="1" smtClean="0"/>
              <a:t>ETag</a:t>
            </a:r>
            <a:r>
              <a:rPr lang="en-US" dirty="0" smtClean="0"/>
              <a:t> generation and processing.</a:t>
            </a:r>
          </a:p>
          <a:p>
            <a:pPr lvl="1"/>
            <a:r>
              <a:rPr lang="en-US" dirty="0" smtClean="0"/>
              <a:t>Idempotent functions.</a:t>
            </a:r>
          </a:p>
          <a:p>
            <a:pPr lvl="1"/>
            <a:r>
              <a:rPr lang="en-US" dirty="0" smtClean="0"/>
              <a:t>SNS Event generation on PUT, POST and DELETE.</a:t>
            </a:r>
          </a:p>
          <a:p>
            <a:r>
              <a:rPr lang="en-US" dirty="0" smtClean="0"/>
              <a:t>Plug/deploy the plugin layer in</a:t>
            </a:r>
          </a:p>
          <a:p>
            <a:pPr lvl="1"/>
            <a:r>
              <a:rPr lang="en-US" dirty="0" smtClean="0"/>
              <a:t>Each of the Beanstalk Microservices</a:t>
            </a:r>
          </a:p>
          <a:p>
            <a:pPr lvl="1"/>
            <a:r>
              <a:rPr lang="en-US" dirty="0" smtClean="0"/>
              <a:t>The CRM Lambda function.</a:t>
            </a:r>
          </a:p>
          <a:p>
            <a:r>
              <a:rPr lang="en-US" dirty="0" smtClean="0"/>
              <a:t>Write an empty, placeholder Lambda function that reacts to the SNS events. We will do some interesting things with this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6735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79946" cy="332399"/>
          </a:xfrm>
        </p:spPr>
        <p:txBody>
          <a:bodyPr/>
          <a:lstStyle/>
          <a:p>
            <a:r>
              <a:rPr lang="en-US" sz="2400" smtClean="0"/>
              <a:t>Project 3 </a:t>
            </a:r>
            <a:r>
              <a:rPr lang="en-US" sz="2400" strike="sngStrike" dirty="0" smtClean="0"/>
              <a:t>4</a:t>
            </a:r>
            <a:r>
              <a:rPr lang="en-US" sz="2400" dirty="0" smtClean="0"/>
              <a:t> </a:t>
            </a:r>
            <a:r>
              <a:rPr lang="mr-IN" sz="2400" dirty="0" smtClean="0"/>
              <a:t>–</a:t>
            </a:r>
            <a:r>
              <a:rPr lang="en-US" sz="2400" dirty="0" smtClean="0"/>
              <a:t> Start/Expand Commerce Microservice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798423" y="583970"/>
            <a:ext cx="4127863" cy="41796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Use Lambda function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Customers may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Register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And subsequently logon with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Facebook or Twitter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Just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Implement register/logon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We will later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U</a:t>
            </a:r>
            <a:r>
              <a:rPr lang="en-US" dirty="0" smtClean="0"/>
              <a:t>se Step Functions for composing </a:t>
            </a:r>
            <a:r>
              <a:rPr lang="en-US" dirty="0" err="1" smtClean="0"/>
              <a:t>microservices</a:t>
            </a:r>
            <a:r>
              <a:rPr lang="en-US" dirty="0" smtClean="0"/>
              <a:t> and APIs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Publish commerce actions to FB and Twitter.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Also, write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</a:t>
            </a:r>
            <a:r>
              <a:rPr lang="en-US" dirty="0" smtClean="0"/>
              <a:t> placeholder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API Gateway Custom Authorizer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/>
              <a:t>Which we will later use to manager authorization to orders.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" y="740229"/>
            <a:ext cx="4779372" cy="30176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752" y="2954296"/>
            <a:ext cx="1468961" cy="572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4297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Week’s Lecture </a:t>
            </a:r>
            <a:r>
              <a:rPr lang="mr-IN" dirty="0" smtClean="0"/>
              <a:t>–</a:t>
            </a:r>
            <a:r>
              <a:rPr lang="en-US" dirty="0" smtClean="0"/>
              <a:t> CAP and New </a:t>
            </a:r>
            <a:r>
              <a:rPr lang="en-US" dirty="0" err="1" smtClean="0"/>
              <a:t>Datamodels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86117" y="687778"/>
            <a:ext cx="3260623" cy="394895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/>
              <a:t>The initial idea was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0070C0"/>
                </a:solidFill>
              </a:rPr>
              <a:t>DynamoDB</a:t>
            </a:r>
            <a:r>
              <a:rPr lang="en-US" dirty="0" smtClean="0">
                <a:solidFill>
                  <a:srgbClr val="0070C0"/>
                </a:solidFill>
              </a:rPr>
              <a:t> for the forum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Neo4J to track/query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bought what?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has bought things similar to whom?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00B050"/>
                </a:solidFill>
              </a:rPr>
              <a:t>Who commented on what?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 smtClean="0">
                <a:solidFill>
                  <a:srgbClr val="00B050"/>
                </a:solidFill>
              </a:rPr>
              <a:t>tc.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to optimize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Idempotency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err="1" smtClean="0">
                <a:solidFill>
                  <a:srgbClr val="FF0000"/>
                </a:solidFill>
              </a:rPr>
              <a:t>Etag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2"/>
                </a:solidFill>
              </a:rPr>
              <a:t>But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we do not have enough time to do in context of solution.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 smtClean="0">
                <a:solidFill>
                  <a:schemeClr val="bg2"/>
                </a:solidFill>
              </a:rPr>
              <a:t>Will have to do smaller scenarios and use cases.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1" y="744466"/>
            <a:ext cx="5422618" cy="3432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1922" y="3560496"/>
            <a:ext cx="2201034" cy="616577"/>
          </a:xfrm>
          <a:prstGeom prst="rect">
            <a:avLst/>
          </a:prstGeom>
          <a:solidFill>
            <a:srgbClr val="0070C0">
              <a:alpha val="34000"/>
            </a:srgbClr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09250" y="1592781"/>
            <a:ext cx="446410" cy="2186199"/>
          </a:xfrm>
          <a:prstGeom prst="rect">
            <a:avLst/>
          </a:prstGeom>
          <a:solidFill>
            <a:srgbClr val="00B050">
              <a:alpha val="34000"/>
            </a:srgbClr>
          </a:solidFill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004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View on Status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91120"/>
              </p:ext>
            </p:extLst>
          </p:nvPr>
        </p:nvGraphicFramePr>
        <p:xfrm>
          <a:off x="302419" y="633976"/>
          <a:ext cx="8141494" cy="410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69"/>
                <a:gridCol w="2928938"/>
                <a:gridCol w="4129087"/>
              </a:tblGrid>
              <a:tr h="21613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Project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Subtask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Element</a:t>
                      </a:r>
                      <a:endParaRPr lang="en-US" sz="9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Project 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Set up team</a:t>
                      </a:r>
                    </a:p>
                    <a:p>
                      <a:r>
                        <a:rPr lang="en-US" sz="900" dirty="0" smtClean="0"/>
                        <a:t>Run ELB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Project 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Implement 2 </a:t>
                      </a:r>
                      <a:r>
                        <a:rPr lang="en-US" sz="900" dirty="0" err="1" smtClean="0"/>
                        <a:t>microservices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00B050"/>
                          </a:solidFill>
                        </a:rPr>
                        <a:t>Implement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00B050"/>
                          </a:solidFill>
                        </a:rPr>
                        <a:t>REST API/HATEOAS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00B050"/>
                          </a:solidFill>
                        </a:rPr>
                        <a:t>Query, relationships</a:t>
                      </a:r>
                      <a:endParaRPr lang="en-US" sz="9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257405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Swagger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00B050"/>
                          </a:solidFill>
                        </a:rPr>
                        <a:t>Document, test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dirty="0" smtClean="0"/>
                        <a:t>Integrate with API GW, development tools,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mr-IN" sz="900" baseline="0" dirty="0" smtClean="0"/>
                        <a:t>…</a:t>
                      </a:r>
                      <a:endParaRPr lang="en-US" sz="900" dirty="0" smtClean="0"/>
                    </a:p>
                  </a:txBody>
                  <a:tcPr/>
                </a:tc>
              </a:tr>
              <a:tr h="25003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Project 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Cloud APIs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SmartyStreets</a:t>
                      </a: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(UI, backend)</a:t>
                      </a:r>
                      <a:endParaRPr lang="en-US" sz="9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Orchestration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dirty="0" smtClean="0">
                          <a:solidFill>
                            <a:srgbClr val="00B050"/>
                          </a:solidFill>
                        </a:rPr>
                        <a:t>In code</a:t>
                      </a:r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Single Site Image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dirty="0" smtClean="0">
                          <a:solidFill>
                            <a:srgbClr val="00B050"/>
                          </a:solidFill>
                        </a:rPr>
                        <a:t>S3 for content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dirty="0" err="1" smtClean="0">
                          <a:solidFill>
                            <a:srgbClr val="00B050"/>
                          </a:solidFill>
                        </a:rPr>
                        <a:t>CloudFront</a:t>
                      </a:r>
                      <a:endParaRPr lang="en-US" sz="900" dirty="0" smtClean="0">
                        <a:solidFill>
                          <a:srgbClr val="00B050"/>
                        </a:solidFill>
                      </a:endParaRP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dirty="0" smtClean="0">
                          <a:solidFill>
                            <a:srgbClr val="00B050"/>
                          </a:solidFill>
                        </a:rPr>
                        <a:t>API Gateway</a:t>
                      </a:r>
                      <a:endParaRPr lang="en-US" sz="9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Middleware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ETag</a:t>
                      </a: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en-US" sz="900" b="1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idempotency</a:t>
                      </a: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 technical</a:t>
                      </a:r>
                      <a:r>
                        <a:rPr lang="en-US" sz="900" b="1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microservice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baseline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SNS event generation</a:t>
                      </a:r>
                      <a:endParaRPr lang="en-US" sz="9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Project 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OAuth2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Logon, Register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Custom API GW Authorizer </a:t>
                      </a:r>
                      <a:r>
                        <a:rPr lang="en-US" sz="900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/>
                        </a:rPr>
                        <a:t> Authorization</a:t>
                      </a:r>
                      <a:endParaRPr lang="en-US" sz="9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Additional</a:t>
                      </a:r>
                      <a:br>
                        <a:rPr lang="en-US" sz="900" dirty="0" smtClean="0"/>
                      </a:br>
                      <a:r>
                        <a:rPr lang="en-US" sz="900" dirty="0" smtClean="0"/>
                        <a:t>Goals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Step functions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SNS to integrate registration, commerce views, etc. with</a:t>
                      </a:r>
                      <a:r>
                        <a:rPr lang="en-US" sz="9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Neo4J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</a:rPr>
                        <a:t>SNS </a:t>
                      </a:r>
                      <a:r>
                        <a:rPr lang="en-US" sz="9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 Swagger via </a:t>
                      </a:r>
                      <a:r>
                        <a:rPr lang="en-US" sz="900" b="1" dirty="0" err="1" smtClean="0">
                          <a:solidFill>
                            <a:srgbClr val="FF0000"/>
                          </a:solidFill>
                          <a:sym typeface="Wingdings"/>
                        </a:rPr>
                        <a:t>WebHooks</a:t>
                      </a:r>
                      <a:r>
                        <a:rPr lang="en-US" sz="9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/Lambda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err="1" smtClean="0">
                          <a:solidFill>
                            <a:srgbClr val="FF0000"/>
                          </a:solidFill>
                          <a:sym typeface="Wingdings"/>
                        </a:rPr>
                        <a:t>Redis</a:t>
                      </a:r>
                      <a:r>
                        <a:rPr lang="en-US" sz="9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: Optimize data sharing for middleware scenarios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Rules engines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9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Text search</a:t>
                      </a:r>
                      <a:endParaRPr lang="en-US" sz="9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828028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br>
              <a:rPr lang="en-US" dirty="0" smtClean="0"/>
            </a:b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91911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41872"/>
            <a:ext cx="8267140" cy="3773372"/>
          </a:xfrm>
        </p:spPr>
        <p:txBody>
          <a:bodyPr>
            <a:normAutofit/>
          </a:bodyPr>
          <a:lstStyle/>
          <a:p>
            <a:r>
              <a:rPr lang="en-US" dirty="0" smtClean="0"/>
              <a:t>Project 2 and project 3</a:t>
            </a:r>
          </a:p>
          <a:p>
            <a:pPr lvl="1"/>
            <a:r>
              <a:rPr lang="en-US" dirty="0" smtClean="0"/>
              <a:t>Complete (initial) reviews by 05-Dec.</a:t>
            </a:r>
          </a:p>
          <a:p>
            <a:pPr lvl="1"/>
            <a:r>
              <a:rPr lang="en-US" dirty="0" smtClean="0"/>
              <a:t>Use 27-Nove and 05-Dec lectures if possible, then office hours, then extra OH.</a:t>
            </a:r>
          </a:p>
          <a:p>
            <a:r>
              <a:rPr lang="en-US" dirty="0" smtClean="0"/>
              <a:t>We will hold one final project review with each team</a:t>
            </a:r>
          </a:p>
          <a:p>
            <a:pPr lvl="1"/>
            <a:r>
              <a:rPr lang="en-US" dirty="0" smtClean="0"/>
              <a:t>Covering all elements</a:t>
            </a:r>
            <a:r>
              <a:rPr lang="en-US" dirty="0"/>
              <a:t> </a:t>
            </a:r>
            <a:r>
              <a:rPr lang="en-US" dirty="0" smtClean="0"/>
              <a:t>of projects 1, 2 and 3</a:t>
            </a:r>
          </a:p>
          <a:p>
            <a:pPr lvl="2"/>
            <a:r>
              <a:rPr lang="en-US" dirty="0" smtClean="0"/>
              <a:t>Including modification/correction based on feedback from prior reviews.</a:t>
            </a:r>
          </a:p>
          <a:p>
            <a:pPr lvl="2"/>
            <a:r>
              <a:rPr lang="en-US" dirty="0" smtClean="0"/>
              <a:t>I will provide a list of completion requirements metrics.</a:t>
            </a:r>
          </a:p>
          <a:p>
            <a:pPr lvl="1"/>
            <a:r>
              <a:rPr lang="en-US" dirty="0" smtClean="0"/>
              <a:t>Project 4, which has two small </a:t>
            </a:r>
            <a:r>
              <a:rPr lang="en-US" dirty="0" err="1" smtClean="0"/>
              <a:t>subelements</a:t>
            </a:r>
            <a:endParaRPr lang="en-US" dirty="0" smtClean="0"/>
          </a:p>
          <a:p>
            <a:pPr lvl="2"/>
            <a:r>
              <a:rPr lang="en-US" dirty="0" smtClean="0"/>
              <a:t>Simple </a:t>
            </a:r>
            <a:r>
              <a:rPr lang="en-US" dirty="0" err="1" smtClean="0"/>
              <a:t>idempotency</a:t>
            </a:r>
            <a:r>
              <a:rPr lang="en-US" dirty="0" smtClean="0"/>
              <a:t> check microservice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Redis</a:t>
            </a:r>
            <a:endParaRPr lang="en-US" dirty="0" smtClean="0">
              <a:sym typeface="Wingdings"/>
            </a:endParaRPr>
          </a:p>
          <a:p>
            <a:pPr lvl="3"/>
            <a:r>
              <a:rPr lang="en-US" dirty="0" smtClean="0">
                <a:sym typeface="Wingdings"/>
              </a:rPr>
              <a:t>POST token returns OK if token not previously seen.</a:t>
            </a:r>
          </a:p>
          <a:p>
            <a:pPr lvl="3"/>
            <a:r>
              <a:rPr lang="en-US" dirty="0" smtClean="0">
                <a:sym typeface="Wingdings"/>
              </a:rPr>
              <a:t>POST returns error if token previously recorded.</a:t>
            </a:r>
          </a:p>
          <a:p>
            <a:pPr lvl="2"/>
            <a:r>
              <a:rPr lang="en-US" dirty="0" smtClean="0">
                <a:sym typeface="Wingdings"/>
              </a:rPr>
              <a:t>Simple graph microservice on Neo4J using sample data.</a:t>
            </a:r>
          </a:p>
          <a:p>
            <a:pPr lvl="3"/>
            <a:r>
              <a:rPr lang="en-US" dirty="0" smtClean="0">
                <a:sym typeface="Wingdings"/>
              </a:rPr>
              <a:t>POST a simple query command in JSON.</a:t>
            </a:r>
          </a:p>
          <a:p>
            <a:pPr lvl="3"/>
            <a:r>
              <a:rPr lang="en-US" dirty="0" smtClean="0">
                <a:sym typeface="Wingdings"/>
              </a:rPr>
              <a:t>Returns results from Neo4J.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26060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br>
              <a:rPr lang="en-US" dirty="0" smtClean="0"/>
            </a:br>
            <a:r>
              <a:rPr lang="en-US" dirty="0" smtClean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5095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4927"/>
            <a:ext cx="4228088" cy="3730317"/>
          </a:xfrm>
        </p:spPr>
        <p:txBody>
          <a:bodyPr/>
          <a:lstStyle/>
          <a:p>
            <a:r>
              <a:rPr lang="en-US" dirty="0" smtClean="0"/>
              <a:t>Exactly what it sounds like</a:t>
            </a:r>
          </a:p>
          <a:p>
            <a:r>
              <a:rPr lang="en-US" dirty="0" smtClean="0"/>
              <a:t>Two core types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Edge (link)</a:t>
            </a:r>
          </a:p>
          <a:p>
            <a:r>
              <a:rPr lang="en-US" dirty="0" smtClean="0"/>
              <a:t>Nodes and Edges have</a:t>
            </a:r>
          </a:p>
          <a:p>
            <a:pPr lvl="1"/>
            <a:r>
              <a:rPr lang="en-US" dirty="0" smtClean="0"/>
              <a:t>Label(s) = “Kind”</a:t>
            </a:r>
          </a:p>
          <a:p>
            <a:pPr lvl="1"/>
            <a:r>
              <a:rPr lang="en-US" dirty="0" smtClean="0"/>
              <a:t>Properties  (free form)</a:t>
            </a:r>
            <a:endParaRPr lang="en-US" dirty="0"/>
          </a:p>
          <a:p>
            <a:r>
              <a:rPr lang="en-US" dirty="0" smtClean="0"/>
              <a:t>Query is of the form</a:t>
            </a:r>
          </a:p>
          <a:p>
            <a:pPr lvl="1"/>
            <a:r>
              <a:rPr lang="en-US" dirty="0" smtClean="0"/>
              <a:t>p1(n)-p2</a:t>
            </a:r>
            <a:r>
              <a:rPr lang="pt-BR" dirty="0" smtClean="0"/>
              <a:t>(e)-p3(m)</a:t>
            </a:r>
          </a:p>
          <a:p>
            <a:pPr lvl="1"/>
            <a:r>
              <a:rPr lang="pt-BR" dirty="0" err="1" smtClean="0"/>
              <a:t>n</a:t>
            </a:r>
            <a:r>
              <a:rPr lang="pt-BR" dirty="0" smtClean="0"/>
              <a:t>, m are nodes; e </a:t>
            </a:r>
            <a:r>
              <a:rPr lang="pt-BR" dirty="0" err="1" smtClean="0"/>
              <a:t>is</a:t>
            </a:r>
            <a:r>
              <a:rPr lang="pt-BR" dirty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 </a:t>
            </a:r>
            <a:r>
              <a:rPr lang="pt-BR" dirty="0" err="1" smtClean="0"/>
              <a:t>edge</a:t>
            </a:r>
            <a:endParaRPr lang="pt-BR" dirty="0" smtClean="0"/>
          </a:p>
          <a:p>
            <a:pPr lvl="1"/>
            <a:r>
              <a:rPr lang="pt-BR" dirty="0"/>
              <a:t>p</a:t>
            </a:r>
            <a:r>
              <a:rPr lang="pt-BR" dirty="0" smtClean="0"/>
              <a:t>1, p2, p3 are </a:t>
            </a:r>
            <a:r>
              <a:rPr lang="pt-BR" dirty="0" err="1" smtClean="0"/>
              <a:t>predicates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64" y="583970"/>
            <a:ext cx="5046580" cy="35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11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4" y="196172"/>
            <a:ext cx="8239126" cy="581698"/>
          </a:xfrm>
        </p:spPr>
        <p:txBody>
          <a:bodyPr/>
          <a:lstStyle/>
          <a:p>
            <a:r>
              <a:rPr lang="en-US" dirty="0" smtClean="0"/>
              <a:t>Why Graph Databases?</a:t>
            </a:r>
            <a:r>
              <a:rPr lang="en-US" dirty="0"/>
              <a:t/>
            </a:r>
            <a:br>
              <a:rPr lang="en-US" dirty="0"/>
            </a:br>
            <a:r>
              <a:rPr lang="en-US" sz="1400" dirty="0"/>
              <a:t>(https://</a:t>
            </a:r>
            <a:r>
              <a:rPr lang="en-US" sz="1400" dirty="0" err="1"/>
              <a:t>www.slideshare.net</a:t>
            </a:r>
            <a:r>
              <a:rPr lang="en-US" sz="1400" dirty="0"/>
              <a:t>/</a:t>
            </a:r>
            <a:r>
              <a:rPr lang="en-US" sz="1400" dirty="0" err="1"/>
              <a:t>debanjanmahata</a:t>
            </a:r>
            <a:r>
              <a:rPr lang="en-US" sz="1400" dirty="0"/>
              <a:t>/an-introduction-to-nosql-graph-databases-and-neo4j)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9" y="846943"/>
            <a:ext cx="7151298" cy="39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455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574" y="3545457"/>
            <a:ext cx="8267140" cy="9870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Graph databases are</a:t>
            </a:r>
          </a:p>
          <a:p>
            <a:pPr lvl="1"/>
            <a:r>
              <a:rPr lang="en-US" dirty="0" smtClean="0"/>
              <a:t>Extremely fast for some queries and data models.</a:t>
            </a:r>
          </a:p>
          <a:p>
            <a:pPr lvl="1"/>
            <a:r>
              <a:rPr lang="en-US" dirty="0" smtClean="0"/>
              <a:t>Implement a language that vastly simplifies writing queries.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2" y="77553"/>
            <a:ext cx="6556075" cy="33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2309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" y="101953"/>
            <a:ext cx="6806691" cy="44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553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3" y="178576"/>
            <a:ext cx="6191907" cy="43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9620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5" y="135972"/>
            <a:ext cx="6006427" cy="434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637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03" y="158078"/>
            <a:ext cx="5854251" cy="45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24721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9" y="156319"/>
            <a:ext cx="5514410" cy="4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9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9934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Graph Database (Sample)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4" y="677482"/>
            <a:ext cx="7107889" cy="40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091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Graph Query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04" y="583970"/>
            <a:ext cx="6959150" cy="4157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5467" y="25879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Who acted in which movies?</a:t>
            </a:r>
          </a:p>
        </p:txBody>
      </p:sp>
    </p:spTree>
    <p:extLst>
      <p:ext uri="{BB962C8B-B14F-4D97-AF65-F5344CB8AC3E}">
        <p14:creationId xmlns:p14="http://schemas.microsoft.com/office/powerpoint/2010/main" val="5232718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Deal. That is just a JOIN.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904" y="715991"/>
            <a:ext cx="8267140" cy="1492371"/>
          </a:xfrm>
        </p:spPr>
        <p:txBody>
          <a:bodyPr/>
          <a:lstStyle/>
          <a:p>
            <a:r>
              <a:rPr lang="en-US" dirty="0" smtClean="0"/>
              <a:t>Yup. But that is simple.</a:t>
            </a:r>
          </a:p>
          <a:p>
            <a:r>
              <a:rPr lang="en-US" dirty="0" smtClean="0"/>
              <a:t>Try writing the queries below in SQL.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682708"/>
            <a:ext cx="8686800" cy="21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7857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99" y="276046"/>
            <a:ext cx="8398198" cy="386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994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118199"/>
            <a:ext cx="7953554" cy="4431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5087" y="1992702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 smtClean="0">
                <a:latin typeface="+mn-lt"/>
              </a:rPr>
              <a:t>Which actors have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worked with both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Tom Hanks and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dirty="0" smtClean="0">
                <a:latin typeface="+mn-lt"/>
              </a:rPr>
              <a:t>Tom Cruise?</a:t>
            </a:r>
          </a:p>
        </p:txBody>
      </p:sp>
    </p:spTree>
    <p:extLst>
      <p:ext uri="{BB962C8B-B14F-4D97-AF65-F5344CB8AC3E}">
        <p14:creationId xmlns:p14="http://schemas.microsoft.com/office/powerpoint/2010/main" val="2069718659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5" y="267420"/>
            <a:ext cx="5531709" cy="4306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87" y="81748"/>
            <a:ext cx="4347713" cy="1571768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0800000" flipV="1">
            <a:off x="5477775" y="1216325"/>
            <a:ext cx="2777705" cy="1095554"/>
          </a:xfrm>
          <a:prstGeom prst="bentConnector3">
            <a:avLst>
              <a:gd name="adj1" fmla="val 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366" y="3117830"/>
            <a:ext cx="3340340" cy="11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453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" y="1630392"/>
            <a:ext cx="7838040" cy="3045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0" y="172529"/>
            <a:ext cx="1328851" cy="1661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185" y="0"/>
            <a:ext cx="1566899" cy="2356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2875" y="44426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How do you get from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Kevin Bacon to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000" dirty="0" smtClean="0">
                <a:latin typeface="+mn-lt"/>
              </a:rPr>
              <a:t>Robert Longo?</a:t>
            </a:r>
          </a:p>
        </p:txBody>
      </p:sp>
    </p:spTree>
    <p:extLst>
      <p:ext uri="{BB962C8B-B14F-4D97-AF65-F5344CB8AC3E}">
        <p14:creationId xmlns:p14="http://schemas.microsoft.com/office/powerpoint/2010/main" val="1952818487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82071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71900" y="628650"/>
            <a:ext cx="4793806" cy="815529"/>
          </a:xfrm>
        </p:spPr>
        <p:txBody>
          <a:bodyPr>
            <a:normAutofit/>
          </a:bodyPr>
          <a:lstStyle/>
          <a:p>
            <a:r>
              <a:rPr lang="en-US" noProof="1" smtClean="0"/>
              <a:t>Redis</a:t>
            </a:r>
            <a:endParaRPr lang="en-US" noProof="1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3250" y="1485900"/>
            <a:ext cx="5479606" cy="1070422"/>
          </a:xfrm>
        </p:spPr>
        <p:txBody>
          <a:bodyPr>
            <a:normAutofit/>
          </a:bodyPr>
          <a:lstStyle/>
          <a:p>
            <a:r>
              <a:rPr lang="en-US" noProof="1" smtClean="0"/>
              <a:t>Redis</a:t>
            </a:r>
            <a:r>
              <a:rPr lang="en-US" dirty="0" smtClean="0"/>
              <a:t> Key-Value Database:</a:t>
            </a:r>
          </a:p>
          <a:p>
            <a:r>
              <a:rPr lang="en-US" dirty="0" smtClean="0"/>
              <a:t>Practical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1500" y="3296525"/>
            <a:ext cx="2390710" cy="412027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1501" y="3658037"/>
            <a:ext cx="2390711" cy="351434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9" y="2229477"/>
            <a:ext cx="1631644" cy="570874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250" y="2800351"/>
            <a:ext cx="5422456" cy="1828346"/>
          </a:xfrm>
          <a:prstGeom prst="roundRect">
            <a:avLst>
              <a:gd name="adj" fmla="val 2317"/>
            </a:avLst>
          </a:prstGeom>
        </p:spPr>
      </p:pic>
      <p:pic>
        <p:nvPicPr>
          <p:cNvPr id="13" name="Picture 1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617679" y="1295302"/>
            <a:ext cx="1629263" cy="59677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38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44001" y="893600"/>
            <a:ext cx="8853617" cy="4147508"/>
          </a:xfrm>
        </p:spPr>
        <p:txBody>
          <a:bodyPr>
            <a:noAutofit/>
          </a:bodyPr>
          <a:lstStyle/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sz="2250" dirty="0"/>
              <a:t>What is Redis?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sz="2250" dirty="0"/>
              <a:t>Installing and Running Redis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sz="2250" dirty="0"/>
              <a:t>Redis Commands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String Commands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Working with Keys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Working with Hashes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Working with Lists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Working with Sets</a:t>
            </a:r>
          </a:p>
          <a:p>
            <a:pPr marL="571460" lvl="1" indent="-342900">
              <a:lnSpc>
                <a:spcPct val="100000"/>
              </a:lnSpc>
            </a:pPr>
            <a:r>
              <a:rPr lang="en-US" sz="2100" dirty="0"/>
              <a:t>Working with Sorted 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76000" y="4893752"/>
            <a:ext cx="321617" cy="147358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950749"/>
            <a:ext cx="1891985" cy="18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49" y="3086100"/>
            <a:ext cx="1891986" cy="1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</a:t>
            </a:r>
            <a:br>
              <a:rPr lang="en-US" dirty="0" smtClean="0"/>
            </a:br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8820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63" y="953374"/>
            <a:ext cx="6703854" cy="633626"/>
          </a:xfrm>
        </p:spPr>
        <p:txBody>
          <a:bodyPr/>
          <a:lstStyle/>
          <a:p>
            <a:r>
              <a:rPr lang="en-US" dirty="0"/>
              <a:t>Redis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12663" y="1594896"/>
            <a:ext cx="6703854" cy="557451"/>
          </a:xfrm>
        </p:spPr>
        <p:txBody>
          <a:bodyPr/>
          <a:lstStyle/>
          <a:p>
            <a:r>
              <a:rPr lang="en-US" dirty="0"/>
              <a:t>Ultra-Fast Data Structure </a:t>
            </a:r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787" y="2400300"/>
            <a:ext cx="5357598" cy="2057400"/>
          </a:xfrm>
          <a:prstGeom prst="roundRect">
            <a:avLst>
              <a:gd name="adj" fmla="val 19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6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1" y="800101"/>
            <a:ext cx="8853617" cy="4177766"/>
          </a:xfrm>
        </p:spPr>
        <p:txBody>
          <a:bodyPr>
            <a:normAutofit/>
          </a:bodyPr>
          <a:lstStyle/>
          <a:p>
            <a:r>
              <a:rPr lang="en-US" sz="2775" noProof="1">
                <a:solidFill>
                  <a:schemeClr val="tx2">
                    <a:lumMod val="75000"/>
                  </a:schemeClr>
                </a:solidFill>
              </a:rPr>
              <a:t>Redis</a:t>
            </a:r>
            <a:r>
              <a:rPr lang="en-US" sz="2775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775" dirty="0"/>
              <a:t>is:</a:t>
            </a:r>
          </a:p>
          <a:p>
            <a:pPr lvl="1"/>
            <a:r>
              <a:rPr lang="en-US" sz="2625" dirty="0"/>
              <a:t>Ultra-fast in-memory key-value data store</a:t>
            </a:r>
          </a:p>
          <a:p>
            <a:pPr lvl="1"/>
            <a:r>
              <a:rPr lang="en-US" sz="2625" dirty="0"/>
              <a:t>Powerful data structure server</a:t>
            </a:r>
          </a:p>
          <a:p>
            <a:pPr lvl="1"/>
            <a:r>
              <a:rPr lang="en-US" sz="2625" dirty="0"/>
              <a:t>Open-source software: </a:t>
            </a:r>
            <a:r>
              <a:rPr lang="en-US" sz="2625" dirty="0">
                <a:hlinkClick r:id="rId2"/>
              </a:rPr>
              <a:t>http://redis.io</a:t>
            </a:r>
            <a:endParaRPr lang="en-US" sz="2625" dirty="0"/>
          </a:p>
          <a:p>
            <a:r>
              <a:rPr lang="en-US" sz="2775" dirty="0"/>
              <a:t>Redis stores data structures:</a:t>
            </a:r>
          </a:p>
          <a:p>
            <a:pPr lvl="1"/>
            <a:r>
              <a:rPr lang="en-US" sz="2625" dirty="0"/>
              <a:t>Strings, lists, hashes, sets, sorted sets</a:t>
            </a:r>
          </a:p>
          <a:p>
            <a:pPr lvl="1"/>
            <a:r>
              <a:rPr lang="en-US" sz="2625" dirty="0"/>
              <a:t>Publish / subscribe messaging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Redis?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9" y="3086100"/>
            <a:ext cx="1891986" cy="1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Redis</a:t>
            </a:r>
            <a:r>
              <a:rPr lang="en-US" dirty="0" smtClean="0"/>
              <a:t> is </a:t>
            </a:r>
            <a:r>
              <a:rPr lang="en-US" dirty="0"/>
              <a:t>really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fast </a:t>
            </a:r>
          </a:p>
          <a:p>
            <a:pPr lvl="1"/>
            <a:r>
              <a:rPr lang="en-US" dirty="0" smtClean="0"/>
              <a:t>Non-blocking </a:t>
            </a:r>
            <a:r>
              <a:rPr lang="en-US" dirty="0"/>
              <a:t>I/O, single threaded</a:t>
            </a:r>
          </a:p>
          <a:p>
            <a:pPr lvl="1"/>
            <a:r>
              <a:rPr lang="en-US" dirty="0" smtClean="0"/>
              <a:t>100,000</a:t>
            </a:r>
            <a:r>
              <a:rPr lang="en-US" dirty="0"/>
              <a:t>+ </a:t>
            </a:r>
            <a:r>
              <a:rPr lang="en-US" dirty="0" smtClean="0"/>
              <a:t>read / writes per </a:t>
            </a:r>
            <a:r>
              <a:rPr lang="en-US" dirty="0"/>
              <a:t>second</a:t>
            </a:r>
          </a:p>
          <a:p>
            <a:r>
              <a:rPr lang="en-US" noProof="1" smtClean="0"/>
              <a:t>Redis</a:t>
            </a:r>
            <a:r>
              <a:rPr lang="en-US" dirty="0" smtClean="0"/>
              <a:t> is not a database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complements </a:t>
            </a:r>
            <a:r>
              <a:rPr lang="en-US" dirty="0" smtClean="0"/>
              <a:t>your existing data storage layer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hlinkClick r:id="rId2"/>
              </a:rPr>
              <a:t>StackOverflow uses Redis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caching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For small labs Redis may replace entirely the database</a:t>
            </a:r>
            <a:endParaRPr lang="en-US" dirty="0"/>
          </a:p>
          <a:p>
            <a:pPr lvl="1"/>
            <a:r>
              <a:rPr lang="en-US" dirty="0" smtClean="0"/>
              <a:t>Trade </a:t>
            </a:r>
            <a:r>
              <a:rPr lang="en-US" dirty="0"/>
              <a:t>performance for </a:t>
            </a:r>
            <a:r>
              <a:rPr lang="en-US" dirty="0" smtClean="0"/>
              <a:t>durability </a:t>
            </a:r>
            <a:r>
              <a:rPr lang="en-US" dirty="0" smtClean="0">
                <a:sym typeface="Wingdings" panose="05000000000000000000" pitchFamily="2" charset="2"/>
              </a:rPr>
              <a:t> data is persisted immediately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Redis</a:t>
            </a:r>
            <a:r>
              <a:rPr lang="en-US" dirty="0" smtClean="0"/>
              <a:t>: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28700"/>
            <a:ext cx="2629128" cy="163234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033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install Redis on Linux / Mac OS X:</a:t>
            </a:r>
          </a:p>
          <a:p>
            <a:pPr lvl="1"/>
            <a:r>
              <a:rPr lang="en-US" dirty="0"/>
              <a:t>Download from </a:t>
            </a:r>
            <a:r>
              <a:rPr lang="en-US" dirty="0">
                <a:hlinkClick r:id="rId2"/>
              </a:rPr>
              <a:t>http://redis.io/download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Install it and run </a:t>
            </a:r>
            <a:r>
              <a:rPr lang="en-US" dirty="0"/>
              <a:t>it</a:t>
            </a:r>
          </a:p>
          <a:p>
            <a:r>
              <a:rPr lang="en-US" dirty="0" smtClean="0"/>
              <a:t>To install Redis on Windows:</a:t>
            </a:r>
          </a:p>
          <a:p>
            <a:pPr lvl="1"/>
            <a:r>
              <a:rPr lang="en-US" dirty="0"/>
              <a:t>Download </a:t>
            </a:r>
            <a:r>
              <a:rPr lang="en-US" dirty="0">
                <a:hlinkClick r:id="rId3"/>
              </a:rPr>
              <a:t>https://github.com/MSOpenTech/redis</a:t>
            </a:r>
            <a:r>
              <a:rPr lang="en-US" dirty="0"/>
              <a:t> </a:t>
            </a:r>
          </a:p>
          <a:p>
            <a:pPr lvl="2"/>
            <a:r>
              <a:rPr lang="en-US" dirty="0" smtClean="0"/>
              <a:t>Compile the </a:t>
            </a:r>
            <a:r>
              <a:rPr lang="en-US" dirty="0"/>
              <a:t>solution in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msvs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folder and build it with VS</a:t>
            </a:r>
          </a:p>
          <a:p>
            <a:pPr lvl="1"/>
            <a:r>
              <a:rPr lang="en-US" dirty="0" smtClean="0"/>
              <a:t>The easier way: use the Windows package </a:t>
            </a:r>
            <a:r>
              <a:rPr lang="en-US" dirty="0"/>
              <a:t>manager Chocolatey</a:t>
            </a:r>
          </a:p>
          <a:p>
            <a:pPr lvl="2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chocolatey.org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Redis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89470" y="4420428"/>
            <a:ext cx="316853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choco install redis</a:t>
            </a:r>
          </a:p>
        </p:txBody>
      </p:sp>
    </p:spTree>
    <p:extLst>
      <p:ext uri="{BB962C8B-B14F-4D97-AF65-F5344CB8AC3E}">
        <p14:creationId xmlns:p14="http://schemas.microsoft.com/office/powerpoint/2010/main" val="20918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On Linux / Mac OS X start / stop the Redis service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The default Redis port is 6379 (the service name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redis_6379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On Windows start / stop the 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</a:t>
            </a:r>
            <a:r>
              <a:rPr lang="en-US" dirty="0" smtClean="0"/>
              <a:t>" service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Use the console-based (CLI) client or just connect with Telnet: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Redis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14350" y="1462673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service redis_6379 start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91702" y="1462673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service redis_6379 stop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14350" y="3042995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 start redis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91702" y="3042995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 stop redis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4350" y="4114800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redis-cli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90511" y="4114800"/>
            <a:ext cx="394335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telnet localhost 6379</a:t>
            </a:r>
          </a:p>
        </p:txBody>
      </p:sp>
    </p:spTree>
    <p:extLst>
      <p:ext uri="{BB962C8B-B14F-4D97-AF65-F5344CB8AC3E}">
        <p14:creationId xmlns:p14="http://schemas.microsoft.com/office/powerpoint/2010/main" val="6359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63" y="4224124"/>
            <a:ext cx="6703854" cy="633626"/>
          </a:xfrm>
        </p:spPr>
        <p:txBody>
          <a:bodyPr/>
          <a:lstStyle/>
          <a:p>
            <a:r>
              <a:rPr lang="en-US" noProof="1" smtClean="0"/>
              <a:t>Redis</a:t>
            </a:r>
            <a:r>
              <a:rPr lang="en-US" dirty="0" smtClean="0"/>
              <a:t>: Basic Commands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0050"/>
            <a:ext cx="4800077" cy="348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971550"/>
            <a:ext cx="4686300" cy="30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8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Redis keeps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key-value pairs</a:t>
            </a:r>
          </a:p>
          <a:p>
            <a:pPr lvl="1"/>
            <a:r>
              <a:rPr lang="en-US" dirty="0" smtClean="0"/>
              <a:t>Every item is stored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+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dirty="0" smtClean="0"/>
              <a:t> are unique identifiers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can be different data structures:</a:t>
            </a:r>
          </a:p>
          <a:p>
            <a:pPr lvl="1"/>
            <a:r>
              <a:rPr lang="en-US" dirty="0" smtClean="0"/>
              <a:t>Strings (numbers are stored as strings)</a:t>
            </a:r>
            <a:endParaRPr lang="en-US" dirty="0"/>
          </a:p>
          <a:p>
            <a:pPr lvl="1"/>
            <a:r>
              <a:rPr lang="en-US" dirty="0" smtClean="0"/>
              <a:t>Lists (of strings)</a:t>
            </a:r>
            <a:endParaRPr lang="en-US" dirty="0"/>
          </a:p>
          <a:p>
            <a:pPr lvl="1"/>
            <a:r>
              <a:rPr lang="en-US" dirty="0"/>
              <a:t>Hash </a:t>
            </a:r>
            <a:r>
              <a:rPr lang="en-US" dirty="0" smtClean="0"/>
              <a:t>tables: string </a:t>
            </a:r>
            <a:r>
              <a:rPr lang="en-US" dirty="0" smtClean="0">
                <a:sym typeface="Wingdings" panose="05000000000000000000" pitchFamily="2" charset="2"/>
              </a:rPr>
              <a:t> string</a:t>
            </a:r>
            <a:endParaRPr lang="en-US" dirty="0"/>
          </a:p>
          <a:p>
            <a:pPr lvl="1"/>
            <a:r>
              <a:rPr lang="en-US" dirty="0"/>
              <a:t>Sets / sorted </a:t>
            </a:r>
            <a:r>
              <a:rPr lang="en-US" dirty="0" smtClean="0"/>
              <a:t>sets (of strings)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Redis: Data Model</a:t>
            </a:r>
            <a:endParaRPr lang="en-US" dirty="0"/>
          </a:p>
        </p:txBody>
      </p:sp>
      <p:pic>
        <p:nvPicPr>
          <p:cNvPr id="4098" name="Picture 2" descr="http://mbed.org/media/uploads/shintamainjp/_scaled_keyva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1045935"/>
            <a:ext cx="2732400" cy="1468666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stack.imgur.com/nzc2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66" y="2896161"/>
            <a:ext cx="1876769" cy="1847289"/>
          </a:xfrm>
          <a:prstGeom prst="roundRect">
            <a:avLst>
              <a:gd name="adj" fmla="val 2456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4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Redis works as interpreter of commands: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Redis: Commands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71500" y="1600200"/>
            <a:ext cx="2634529" cy="30239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name "Nakov"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(nil)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3528" y="1609294"/>
            <a:ext cx="5162375" cy="3362756"/>
          </a:xfrm>
          <a:prstGeom prst="rect">
            <a:avLst/>
          </a:prstGeom>
        </p:spPr>
        <p:txBody>
          <a:bodyPr vert="horz" lIns="81000" tIns="27000" rIns="81000" bIns="27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550" dirty="0">
                <a:solidFill>
                  <a:prstClr val="white"/>
                </a:solidFill>
              </a:rPr>
              <a:t>Play with the command-line client </a:t>
            </a:r>
            <a:r>
              <a:rPr lang="en-US" sz="2550" b="1" noProof="1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redis-cli</a:t>
            </a:r>
            <a:r>
              <a:rPr lang="en-US" sz="2550" dirty="0">
                <a:solidFill>
                  <a:prstClr val="white"/>
                </a:solidFill>
              </a:rPr>
              <a:t> </a:t>
            </a:r>
          </a:p>
          <a:p>
            <a:pPr fontAlgn="auto"/>
            <a:r>
              <a:rPr lang="en-US" sz="2550" dirty="0">
                <a:solidFill>
                  <a:prstClr val="white"/>
                </a:solidFill>
              </a:rPr>
              <a:t>Or play with Redis online at </a:t>
            </a:r>
            <a:r>
              <a:rPr lang="en-US" sz="2550" dirty="0">
                <a:solidFill>
                  <a:prstClr val="white"/>
                </a:solidFill>
                <a:hlinkClick r:id="rId2"/>
              </a:rPr>
              <a:t>http://try.redis.io</a:t>
            </a:r>
            <a:endParaRPr lang="en-US" sz="2550" dirty="0">
              <a:solidFill>
                <a:prstClr val="white"/>
              </a:solidFill>
            </a:endParaRPr>
          </a:p>
          <a:p>
            <a:pPr fontAlgn="auto"/>
            <a:endParaRPr lang="en-US" sz="25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9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Commands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Assigns a string value in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MGET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[keys]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value by key / keys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Increments / decrements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length of a string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57700" y="961611"/>
            <a:ext cx="19431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name "hi"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"hi"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name abc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"name"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"abc"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(nil)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195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03144" y="968782"/>
            <a:ext cx="2140807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 1234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1235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"12345"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MGET a name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"1235"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"asdda"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STRLEN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4</a:t>
            </a:r>
          </a:p>
        </p:txBody>
      </p:sp>
    </p:spTree>
    <p:extLst>
      <p:ext uri="{BB962C8B-B14F-4D97-AF65-F5344CB8AC3E}">
        <p14:creationId xmlns:p14="http://schemas.microsoft.com/office/powerpoint/2010/main" val="202445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Keys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Checks whether a key exists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type of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Deletes a key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EXPIRE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[t]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Deletes a key after </a:t>
            </a:r>
            <a:r>
              <a:rPr lang="en-US" sz="225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50" dirty="0"/>
              <a:t> seconds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4850" y="1143001"/>
            <a:ext cx="1943100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count 5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 count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 count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 count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 count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0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74594" y="1143001"/>
            <a:ext cx="1855057" cy="35548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 1234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OK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"1234"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EXPIRE a 5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EXISTS 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0</a:t>
            </a:r>
          </a:p>
        </p:txBody>
      </p:sp>
    </p:spTree>
    <p:extLst>
      <p:ext uri="{BB962C8B-B14F-4D97-AF65-F5344CB8AC3E}">
        <p14:creationId xmlns:p14="http://schemas.microsoft.com/office/powerpoint/2010/main" val="2442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Data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70" y="690669"/>
            <a:ext cx="7794594" cy="38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06739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Hashes (Hash Tables)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Assigns a value for given field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HKEYS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fields (keys) is in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HGET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a value by fields from a hash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HDEL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[key]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[field]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Deletes a fields from a hash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 name "peter"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 age 23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HKEYS user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"name"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"age"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HGET user age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"23"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HDEL user age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15116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RPUSH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dirty="0"/>
              <a:t>/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LPUSH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Appends / prepend an value to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LINDEX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[index]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a value given index in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LLEN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length of a list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LRANGE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[start]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[count]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a sub-list (range of values)</a:t>
            </a:r>
          </a:p>
          <a:p>
            <a:pPr lvl="1">
              <a:lnSpc>
                <a:spcPct val="110000"/>
              </a:lnSpc>
            </a:pPr>
            <a:endParaRPr lang="en-US" sz="21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1495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RPUSH names "peter"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LPUSH names Nakov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LINDEX names 0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"Nakov"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LLEN names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2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LRANGE names 0 100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"Nakov"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"peter"</a:t>
            </a:r>
          </a:p>
        </p:txBody>
      </p:sp>
    </p:spTree>
    <p:extLst>
      <p:ext uri="{BB962C8B-B14F-4D97-AF65-F5344CB8AC3E}">
        <p14:creationId xmlns:p14="http://schemas.microsoft.com/office/powerpoint/2010/main" val="9622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Sets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863341"/>
            <a:ext cx="8853617" cy="41777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SADD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Appends a value to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SMEMBERS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values from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SREM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[value]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Deletes a value form a set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SCARD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[set]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sz="2250" dirty="0"/>
              <a:t>Returns the stack size (items count)</a:t>
            </a:r>
            <a:endParaRPr lang="en-US" sz="21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43500" y="968782"/>
            <a:ext cx="3257550" cy="38549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SADD users "peter"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SADD users "peter"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0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SADD users maria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SMEMBERS users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"peter"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"maria"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SREM users maria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16688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Sorted Sets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4001" y="4457700"/>
            <a:ext cx="8853617" cy="5834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Learn more at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redis.io/commands#sorted_set</a:t>
            </a:r>
            <a:endParaRPr lang="en-US" dirty="0" smtClean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869931"/>
            <a:ext cx="7753499" cy="34394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ZADD myzset 1 "one"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ZADD myzset 1 "uno"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ZADD myzset 2 "two" 3 "three"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2</a:t>
            </a:r>
          </a:p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ZRANGE myzset 0 -1 WITHSCORES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"one"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"1"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714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First user subscribes to certain channel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 smtClean="0"/>
              <a:t>"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Another user sends messages to the same channel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</a:t>
            </a:r>
            <a:r>
              <a:rPr lang="en-US" dirty="0"/>
              <a:t>"</a:t>
            </a: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Learn more at</a:t>
            </a:r>
            <a:r>
              <a:rPr lang="bg-BG" dirty="0" smtClean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redis.io/commands#pubsub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/ Subscribe Commands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551" y="1473622"/>
            <a:ext cx="77534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SUBSCRIBE news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 "subscribe"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 "news"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 (integer)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8467" y="3502536"/>
            <a:ext cx="7753499" cy="6924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90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PUBLISH news "hello"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(integer) 1</a:t>
            </a:r>
          </a:p>
        </p:txBody>
      </p:sp>
    </p:spTree>
    <p:extLst>
      <p:ext uri="{BB962C8B-B14F-4D97-AF65-F5344CB8AC3E}">
        <p14:creationId xmlns:p14="http://schemas.microsoft.com/office/powerpoint/2010/main" val="4638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naming can help using Redis as database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Redis</a:t>
            </a:r>
            <a:r>
              <a:rPr lang="en-US" dirty="0" smtClean="0"/>
              <a:t> as a Database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76101" y="1615291"/>
            <a:ext cx="8096399" cy="3093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SADD users:names peter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users:peter name "Peter Petrov"</a:t>
            </a:r>
            <a:endParaRPr lang="en-US" sz="195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users:peter email "pp@gmail.com"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19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SADD users:names maria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users:maria name "Maria Ivanova"</a:t>
            </a:r>
            <a:endParaRPr lang="en-US" sz="1950" b="1" noProof="1">
              <a:solidFill>
                <a:srgbClr val="FBEEC9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HSET users:maria email "maria@yahoo.com"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en-US" sz="195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SMEMBERS users:names</a:t>
            </a:r>
          </a:p>
          <a:p>
            <a:pPr defTabSz="914240" eaLnBrk="0" fontAlgn="auto" hangingPunct="0"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19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HGETALL users:peter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229100" y="1344321"/>
            <a:ext cx="2645569" cy="402790"/>
          </a:xfrm>
          <a:prstGeom prst="wedgeRoundRectCallout">
            <a:avLst>
              <a:gd name="adj1" fmla="val -65731"/>
              <a:gd name="adj2" fmla="val 565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a user "</a:t>
            </a: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peter</a:t>
            </a: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".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18017" y="2862407"/>
            <a:ext cx="2645569" cy="514350"/>
          </a:xfrm>
          <a:prstGeom prst="wedgeRoundRectCallout">
            <a:avLst>
              <a:gd name="adj1" fmla="val -64228"/>
              <a:gd name="adj2" fmla="val 391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a user "</a:t>
            </a: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maria</a:t>
            </a: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".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43600" y="1874152"/>
            <a:ext cx="2819985" cy="853760"/>
          </a:xfrm>
          <a:prstGeom prst="wedgeRoundRectCallout">
            <a:avLst>
              <a:gd name="adj1" fmla="val -63078"/>
              <a:gd name="adj2" fmla="val -1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"</a:t>
            </a: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users:peter</a:t>
            </a: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as key to hold user data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34401" y="3829050"/>
            <a:ext cx="1866299" cy="361892"/>
          </a:xfrm>
          <a:prstGeom prst="wedgeRoundRectCallout">
            <a:avLst>
              <a:gd name="adj1" fmla="val -68051"/>
              <a:gd name="adj2" fmla="val 41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all users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34401" y="4326006"/>
            <a:ext cx="2209199" cy="641745"/>
          </a:xfrm>
          <a:prstGeom prst="wedgeRoundRectCallout">
            <a:avLst>
              <a:gd name="adj1" fmla="val -70301"/>
              <a:gd name="adj2" fmla="val -217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240" fontAlgn="auto">
              <a:spcBef>
                <a:spcPts val="0"/>
              </a:spcBef>
              <a:spcAft>
                <a:spcPts val="0"/>
              </a:spcAft>
            </a:pP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all properties for user "</a:t>
            </a:r>
            <a:r>
              <a:rPr lang="en-US" sz="21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peter</a:t>
            </a:r>
            <a:r>
              <a:rPr lang="en-US" sz="21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850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000" y="863341"/>
            <a:ext cx="8853616" cy="4177766"/>
          </a:xfrm>
        </p:spPr>
        <p:txBody>
          <a:bodyPr>
            <a:noAutofit/>
          </a:bodyPr>
          <a:lstStyle/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 smtClean="0"/>
              <a:t>Redis is ultra-fast in-memory data store</a:t>
            </a:r>
          </a:p>
          <a:p>
            <a:pPr marL="571460" lvl="1" indent="-342900">
              <a:lnSpc>
                <a:spcPct val="100000"/>
              </a:lnSpc>
            </a:pPr>
            <a:r>
              <a:rPr lang="en-GB" dirty="0" smtClean="0"/>
              <a:t>Not a database, used along with databases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 smtClean="0"/>
              <a:t>Supports strings, numbers, lists, hashes,</a:t>
            </a:r>
            <a:br>
              <a:rPr lang="en-GB" dirty="0" smtClean="0"/>
            </a:br>
            <a:r>
              <a:rPr lang="en-GB" dirty="0" smtClean="0"/>
              <a:t>sets, sorted sets, publish / subscribe</a:t>
            </a:r>
            <a:br>
              <a:rPr lang="en-GB" dirty="0" smtClean="0"/>
            </a:br>
            <a:r>
              <a:rPr lang="en-GB" dirty="0" smtClean="0"/>
              <a:t>messaging</a:t>
            </a:r>
          </a:p>
          <a:p>
            <a:pPr marL="333375" indent="-333375">
              <a:lnSpc>
                <a:spcPct val="100000"/>
              </a:lnSpc>
              <a:buFontTx/>
              <a:buAutoNum type="arabicPeriod"/>
            </a:pPr>
            <a:r>
              <a:rPr lang="en-GB" dirty="0" smtClean="0"/>
              <a:t>Used for caching / simple apps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151429"/>
            <a:ext cx="1828800" cy="18288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6233110" y="3429000"/>
            <a:ext cx="2311490" cy="1221094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defTabSz="91424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8025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F0A22E">
                      <a:lumMod val="40000"/>
                      <a:lumOff val="60000"/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  <a:latin typeface="Calibri"/>
                </a:rPr>
                <a:t>Databases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https://softuni.bg/courses/databases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802" y="87750"/>
            <a:ext cx="7148765" cy="598050"/>
          </a:xfrm>
        </p:spPr>
        <p:txBody>
          <a:bodyPr>
            <a:normAutofit/>
          </a:bodyPr>
          <a:lstStyle/>
          <a:p>
            <a:r>
              <a:rPr lang="en-US" noProof="1"/>
              <a:t>Redis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14" y="1068705"/>
            <a:ext cx="1652797" cy="588491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68705"/>
            <a:ext cx="1282802" cy="588645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31" y="1068705"/>
            <a:ext cx="1779155" cy="588491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2" y="1068705"/>
            <a:ext cx="1493861" cy="588491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40" y="1068705"/>
            <a:ext cx="1532594" cy="588491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257621"/>
            <a:ext cx="2142276" cy="542826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32" y="4315797"/>
            <a:ext cx="2210701" cy="426474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180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001" y="863341"/>
            <a:ext cx="8853617" cy="1347182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76000" y="4893752"/>
            <a:ext cx="321617" cy="147358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19" y="2460894"/>
            <a:ext cx="2378082" cy="832035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42802" y="3543301"/>
            <a:ext cx="8853617" cy="1497809"/>
          </a:xfrm>
        </p:spPr>
        <p:txBody>
          <a:bodyPr>
            <a:normAutofit/>
          </a:bodyPr>
          <a:lstStyle/>
          <a:p>
            <a:pPr>
              <a:spcBef>
                <a:spcPts val="1350"/>
              </a:spcBef>
            </a:pPr>
            <a:r>
              <a:rPr lang="en-US" sz="1800" dirty="0"/>
              <a:t>Attribution: this work may contain portions from</a:t>
            </a:r>
          </a:p>
          <a:p>
            <a:pPr lvl="1"/>
            <a:r>
              <a:rPr lang="en-US" sz="1500" dirty="0"/>
              <a:t>"</a:t>
            </a:r>
            <a:r>
              <a:rPr lang="en-US" sz="1500" dirty="0">
                <a:hlinkClick r:id="rId5"/>
              </a:rPr>
              <a:t>Databases</a:t>
            </a:r>
            <a:r>
              <a:rPr lang="en-US" sz="1500" dirty="0"/>
              <a:t>" course by </a:t>
            </a:r>
            <a:r>
              <a:rPr lang="en-US" sz="1500" noProof="1"/>
              <a:t>Telerik Academy</a:t>
            </a:r>
            <a:r>
              <a:rPr lang="en-US" sz="1500" dirty="0"/>
              <a:t> under </a:t>
            </a:r>
            <a:r>
              <a:rPr lang="en-US" sz="1500" dirty="0">
                <a:hlinkClick r:id="rId6"/>
              </a:rPr>
              <a:t>CC-BY-NC-SA</a:t>
            </a:r>
            <a:r>
              <a:rPr lang="en-US" sz="15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68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96115" y="77292"/>
            <a:ext cx="6805613" cy="702469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96116" y="779761"/>
            <a:ext cx="7075885" cy="422953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Software University Foundation – </a:t>
            </a:r>
            <a:r>
              <a:rPr lang="en-US" sz="2400" noProof="1">
                <a:hlinkClick r:id="rId3"/>
              </a:rPr>
              <a:t>softuni.org</a:t>
            </a:r>
            <a:endParaRPr lang="en-US" sz="2400" noProof="1"/>
          </a:p>
          <a:p>
            <a:pPr>
              <a:lnSpc>
                <a:spcPct val="100000"/>
              </a:lnSpc>
            </a:pPr>
            <a:r>
              <a:rPr lang="en-US" sz="24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175" noProof="1">
                <a:hlinkClick r:id="rId4"/>
              </a:rPr>
              <a:t>softuni.bg</a:t>
            </a:r>
            <a:r>
              <a:rPr lang="en-US" sz="2175" noProof="1"/>
              <a:t> </a:t>
            </a:r>
          </a:p>
          <a:p>
            <a:pPr marL="228560" lvl="1" indent="-228560">
              <a:lnSpc>
                <a:spcPct val="100000"/>
              </a:lnSpc>
              <a:buClr>
                <a:srgbClr val="F2B254"/>
              </a:buClr>
              <a:buSzPct val="100000"/>
              <a:tabLst>
                <a:tab pos="211931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11931" algn="l"/>
              </a:tabLst>
            </a:pPr>
            <a:r>
              <a:rPr lang="en-US" sz="2175" noProof="1">
                <a:hlinkClick r:id="rId5"/>
              </a:rPr>
              <a:t>facebook.com/SoftwareUniversity</a:t>
            </a:r>
            <a:endParaRPr lang="en-US" sz="2175" noProof="1"/>
          </a:p>
          <a:p>
            <a:pPr marL="228560" lvl="1" indent="-228560">
              <a:lnSpc>
                <a:spcPct val="100000"/>
              </a:lnSpc>
              <a:buClr>
                <a:srgbClr val="F2B254"/>
              </a:buClr>
              <a:buSzPct val="100000"/>
              <a:tabLst>
                <a:tab pos="211931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11931" algn="l"/>
              </a:tabLst>
            </a:pPr>
            <a:r>
              <a:rPr lang="en-US" sz="2175" noProof="1">
                <a:hlinkClick r:id="rId6"/>
              </a:rPr>
              <a:t>youtube.com/SoftwareUniversity</a:t>
            </a:r>
            <a:endParaRPr lang="en-US" sz="2175" noProof="1"/>
          </a:p>
          <a:p>
            <a:pPr marL="228560" lvl="1" indent="-228560">
              <a:lnSpc>
                <a:spcPct val="100000"/>
              </a:lnSpc>
              <a:buClr>
                <a:srgbClr val="F2B254"/>
              </a:buClr>
              <a:buSzPct val="100000"/>
              <a:tabLst>
                <a:tab pos="211931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5769" y="1196015"/>
            <a:ext cx="1376231" cy="117765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7094014" y="350223"/>
            <a:ext cx="1702403" cy="65618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7843" y="2538843"/>
            <a:ext cx="752966" cy="76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99" y="3442244"/>
            <a:ext cx="1378401" cy="506446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192" y="4155129"/>
            <a:ext cx="727617" cy="7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Standalone Neo4J Microservice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Export Process</a:t>
            </a:r>
          </a:p>
          <a:p>
            <a:pPr lvl="1"/>
            <a:r>
              <a:rPr lang="en-US" dirty="0" smtClean="0"/>
              <a:t>Create tables that are copies of the views</a:t>
            </a:r>
          </a:p>
          <a:p>
            <a:pPr lvl="1"/>
            <a:r>
              <a:rPr lang="en-US" dirty="0" smtClean="0"/>
              <a:t>Select table in schema</a:t>
            </a:r>
          </a:p>
          <a:p>
            <a:pPr lvl="1"/>
            <a:r>
              <a:rPr lang="en-US" dirty="0" smtClean="0"/>
              <a:t>Right click and choose “Table Data Export Wizard”</a:t>
            </a:r>
          </a:p>
          <a:p>
            <a:pPr lvl="1"/>
            <a:r>
              <a:rPr lang="en-US" dirty="0" smtClean="0"/>
              <a:t>Export as CSV.</a:t>
            </a:r>
          </a:p>
          <a:p>
            <a:pPr lvl="1"/>
            <a:r>
              <a:rPr lang="en-US" dirty="0"/>
              <a:t>Files are at https://courseworks2.columbia.edu/courses/47468/files/folder/HW5Input#</a:t>
            </a:r>
            <a:endParaRPr lang="en-US" dirty="0" smtClean="0"/>
          </a:p>
          <a:p>
            <a:r>
              <a:rPr lang="en-US" dirty="0" smtClean="0"/>
              <a:t>Neo4J Import Process</a:t>
            </a:r>
          </a:p>
          <a:p>
            <a:pPr lvl="1"/>
            <a:r>
              <a:rPr lang="en-US" dirty="0" smtClean="0"/>
              <a:t>Move CSVs to </a:t>
            </a:r>
            <a:r>
              <a:rPr lang="en-US" i="1" dirty="0" smtClean="0"/>
              <a:t>import</a:t>
            </a:r>
            <a:r>
              <a:rPr lang="en-US" dirty="0" smtClean="0"/>
              <a:t> subfolder of Neo4j</a:t>
            </a:r>
            <a:br>
              <a:rPr lang="en-US" dirty="0" smtClean="0"/>
            </a:br>
            <a:r>
              <a:rPr lang="en-US" dirty="0" smtClean="0"/>
              <a:t>(On Mac = </a:t>
            </a:r>
            <a:r>
              <a:rPr lang="en-US" dirty="0"/>
              <a:t>/</a:t>
            </a:r>
            <a:r>
              <a:rPr lang="en-US" dirty="0" smtClean="0"/>
              <a:t>Users/</a:t>
            </a:r>
            <a:r>
              <a:rPr lang="en-US" dirty="0" err="1" smtClean="0"/>
              <a:t>donaldferguson</a:t>
            </a:r>
            <a:r>
              <a:rPr lang="en-US" dirty="0" smtClean="0"/>
              <a:t>/Documents/Neo4j/</a:t>
            </a:r>
            <a:r>
              <a:rPr lang="en-US" dirty="0" err="1" smtClean="0"/>
              <a:t>default.graphdb</a:t>
            </a:r>
            <a:r>
              <a:rPr lang="en-US" dirty="0" smtClean="0"/>
              <a:t>/import)</a:t>
            </a:r>
            <a:endParaRPr lang="en-US" dirty="0"/>
          </a:p>
          <a:p>
            <a:pPr lvl="1"/>
            <a:r>
              <a:rPr lang="en-US" dirty="0" smtClean="0"/>
              <a:t>Connect to Neo4j browser (</a:t>
            </a:r>
            <a:r>
              <a:rPr lang="pl-PL" dirty="0"/>
              <a:t>127.0.0.1:7474/</a:t>
            </a:r>
            <a:r>
              <a:rPr lang="pl-PL" dirty="0" err="1"/>
              <a:t>browser</a:t>
            </a:r>
            <a:r>
              <a:rPr lang="pl-PL" dirty="0"/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Execute LOAD CSV commands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0225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12 Factor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5592" y="3227292"/>
            <a:ext cx="704782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12factor.net/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bifer</a:t>
            </a:r>
            <a:r>
              <a:rPr lang="en-US" dirty="0"/>
              <a:t>/twelve-factor-apps</a:t>
            </a:r>
          </a:p>
        </p:txBody>
      </p:sp>
    </p:spTree>
    <p:extLst>
      <p:ext uri="{BB962C8B-B14F-4D97-AF65-F5344CB8AC3E}">
        <p14:creationId xmlns:p14="http://schemas.microsoft.com/office/powerpoint/2010/main" val="6520265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12 Factors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061" y="702307"/>
            <a:ext cx="4419406" cy="3979421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latin typeface="+mn-lt"/>
              </a:rPr>
              <a:t>I. </a:t>
            </a:r>
            <a:r>
              <a:rPr lang="en-US" sz="1600" dirty="0" smtClean="0">
                <a:latin typeface="+mn-lt"/>
              </a:rPr>
              <a:t>Codebase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One </a:t>
            </a:r>
            <a:r>
              <a:rPr lang="en-US" sz="1600" dirty="0">
                <a:latin typeface="+mn-lt"/>
              </a:rPr>
              <a:t>codebase </a:t>
            </a:r>
            <a:r>
              <a:rPr lang="en-US" sz="1600" dirty="0" smtClean="0">
                <a:latin typeface="+mn-lt"/>
              </a:rPr>
              <a:t>tracked in revision control,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many deploys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Dependencies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Explicitly </a:t>
            </a:r>
            <a:r>
              <a:rPr lang="en-US" sz="1600" dirty="0">
                <a:latin typeface="+mn-lt"/>
              </a:rPr>
              <a:t>declare and isolate </a:t>
            </a:r>
            <a:r>
              <a:rPr lang="en-US" sz="1600" dirty="0" smtClean="0">
                <a:latin typeface="+mn-lt"/>
              </a:rPr>
              <a:t>dependencies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 smtClean="0">
                <a:latin typeface="+mn-lt"/>
              </a:rPr>
              <a:t>Config</a:t>
            </a: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Store </a:t>
            </a:r>
            <a:r>
              <a:rPr lang="en-US" sz="1600" dirty="0" err="1">
                <a:latin typeface="+mn-lt"/>
              </a:rPr>
              <a:t>config</a:t>
            </a:r>
            <a:r>
              <a:rPr lang="en-US" sz="1600" dirty="0">
                <a:latin typeface="+mn-lt"/>
              </a:rPr>
              <a:t> in the </a:t>
            </a:r>
            <a:r>
              <a:rPr lang="en-US" sz="1600" dirty="0" smtClean="0">
                <a:latin typeface="+mn-lt"/>
              </a:rPr>
              <a:t>environment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IV</a:t>
            </a:r>
            <a:r>
              <a:rPr lang="en-US" sz="1600" dirty="0">
                <a:latin typeface="+mn-lt"/>
              </a:rPr>
              <a:t>. Backing </a:t>
            </a:r>
            <a:r>
              <a:rPr lang="en-US" sz="1600" dirty="0" smtClean="0">
                <a:latin typeface="+mn-lt"/>
              </a:rPr>
              <a:t>Services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Treat </a:t>
            </a:r>
            <a:r>
              <a:rPr lang="en-US" sz="1600" dirty="0">
                <a:latin typeface="+mn-lt"/>
              </a:rPr>
              <a:t>backing services as attached </a:t>
            </a:r>
            <a:r>
              <a:rPr lang="en-US" sz="1600" dirty="0" smtClean="0">
                <a:latin typeface="+mn-lt"/>
              </a:rPr>
              <a:t>resources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</a:t>
            </a:r>
            <a:r>
              <a:rPr lang="en-US" sz="1600" dirty="0">
                <a:latin typeface="+mn-lt"/>
              </a:rPr>
              <a:t>. Build, release, </a:t>
            </a:r>
            <a:r>
              <a:rPr lang="en-US" sz="1600" dirty="0" smtClean="0">
                <a:latin typeface="+mn-lt"/>
              </a:rPr>
              <a:t>run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Strictly </a:t>
            </a:r>
            <a:r>
              <a:rPr lang="en-US" sz="1600" dirty="0">
                <a:latin typeface="+mn-lt"/>
              </a:rPr>
              <a:t>separate build and run </a:t>
            </a:r>
            <a:r>
              <a:rPr lang="en-US" sz="1600" dirty="0" smtClean="0">
                <a:latin typeface="+mn-lt"/>
              </a:rPr>
              <a:t>stages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Processes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Execute </a:t>
            </a:r>
            <a:r>
              <a:rPr lang="en-US" sz="1600" dirty="0">
                <a:latin typeface="+mn-lt"/>
              </a:rPr>
              <a:t>the app as one or more stateless processes</a:t>
            </a:r>
            <a:endParaRPr lang="en-US" sz="1600" dirty="0" smtClean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1442" y="702307"/>
            <a:ext cx="4419406" cy="3979421"/>
          </a:xfrm>
          <a:prstGeom prst="rect">
            <a:avLst/>
          </a:prstGeom>
          <a:noFill/>
        </p:spPr>
        <p:txBody>
          <a:bodyPr wrap="none" numCol="1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600" dirty="0">
                <a:latin typeface="+mn-lt"/>
              </a:rPr>
              <a:t>VII. Port </a:t>
            </a:r>
            <a:r>
              <a:rPr lang="en-US" sz="1600" dirty="0" smtClean="0">
                <a:latin typeface="+mn-lt"/>
              </a:rPr>
              <a:t>binding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Export </a:t>
            </a:r>
            <a:r>
              <a:rPr lang="en-US" sz="1600" dirty="0">
                <a:latin typeface="+mn-lt"/>
              </a:rPr>
              <a:t>services via port </a:t>
            </a:r>
            <a:r>
              <a:rPr lang="en-US" sz="1600" dirty="0" smtClean="0">
                <a:latin typeface="+mn-lt"/>
              </a:rPr>
              <a:t>binding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VIII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Concurrency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Scale </a:t>
            </a:r>
            <a:r>
              <a:rPr lang="en-US" sz="1600" dirty="0">
                <a:latin typeface="+mn-lt"/>
              </a:rPr>
              <a:t>out via the process </a:t>
            </a:r>
            <a:r>
              <a:rPr lang="en-US" sz="1600" dirty="0" smtClean="0">
                <a:latin typeface="+mn-lt"/>
              </a:rPr>
              <a:t>model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IX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smtClean="0">
                <a:latin typeface="+mn-lt"/>
              </a:rPr>
              <a:t>Disposability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Maximize </a:t>
            </a:r>
            <a:r>
              <a:rPr lang="en-US" sz="1600" dirty="0">
                <a:latin typeface="+mn-lt"/>
              </a:rPr>
              <a:t>robustness with fast </a:t>
            </a:r>
            <a:r>
              <a:rPr lang="en-US" sz="1600" dirty="0" smtClean="0">
                <a:latin typeface="+mn-lt"/>
              </a:rPr>
              <a:t>startup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and </a:t>
            </a:r>
            <a:r>
              <a:rPr lang="en-US" sz="1600" dirty="0">
                <a:latin typeface="+mn-lt"/>
              </a:rPr>
              <a:t>graceful </a:t>
            </a:r>
            <a:r>
              <a:rPr lang="en-US" sz="1600" dirty="0" smtClean="0">
                <a:latin typeface="+mn-lt"/>
              </a:rPr>
              <a:t>shutdown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</a:t>
            </a:r>
            <a:r>
              <a:rPr lang="en-US" sz="1600" dirty="0">
                <a:latin typeface="+mn-lt"/>
              </a:rPr>
              <a:t>. Dev/prod </a:t>
            </a:r>
            <a:r>
              <a:rPr lang="en-US" sz="1600" dirty="0" smtClean="0">
                <a:latin typeface="+mn-lt"/>
              </a:rPr>
              <a:t>parity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Keep </a:t>
            </a:r>
            <a:r>
              <a:rPr lang="en-US" sz="1600" dirty="0">
                <a:latin typeface="+mn-lt"/>
              </a:rPr>
              <a:t>development, staging, and </a:t>
            </a:r>
            <a:r>
              <a:rPr lang="en-US" sz="1600" dirty="0" smtClean="0">
                <a:latin typeface="+mn-lt"/>
              </a:rPr>
              <a:t>production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as </a:t>
            </a:r>
            <a:r>
              <a:rPr lang="en-US" sz="1600" dirty="0">
                <a:latin typeface="+mn-lt"/>
              </a:rPr>
              <a:t>similar as </a:t>
            </a:r>
            <a:r>
              <a:rPr lang="en-US" sz="1600" dirty="0" smtClean="0">
                <a:latin typeface="+mn-lt"/>
              </a:rPr>
              <a:t>possible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XI</a:t>
            </a:r>
            <a:r>
              <a:rPr lang="en-US" sz="1600" dirty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LogsTreat</a:t>
            </a:r>
            <a:r>
              <a:rPr lang="en-US" sz="1600" dirty="0">
                <a:latin typeface="+mn-lt"/>
              </a:rPr>
              <a:t> logs as event </a:t>
            </a:r>
            <a:r>
              <a:rPr lang="en-US" sz="1600" dirty="0" smtClean="0">
                <a:latin typeface="+mn-lt"/>
              </a:rPr>
              <a:t>streams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/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XII</a:t>
            </a:r>
            <a:r>
              <a:rPr lang="en-US" sz="1600" dirty="0">
                <a:latin typeface="+mn-lt"/>
              </a:rPr>
              <a:t>. Admin </a:t>
            </a:r>
            <a:r>
              <a:rPr lang="en-US" sz="1600" dirty="0" smtClean="0">
                <a:latin typeface="+mn-lt"/>
              </a:rPr>
              <a:t>processes</a:t>
            </a:r>
            <a:br>
              <a:rPr lang="en-US" sz="1600" dirty="0" smtClean="0">
                <a:latin typeface="+mn-lt"/>
              </a:rPr>
            </a:br>
            <a:r>
              <a:rPr lang="en-US" sz="1600" dirty="0" smtClean="0">
                <a:latin typeface="+mn-lt"/>
              </a:rPr>
              <a:t>Run </a:t>
            </a:r>
            <a:r>
              <a:rPr lang="en-US" sz="1600" dirty="0">
                <a:latin typeface="+mn-lt"/>
              </a:rPr>
              <a:t>admin/management tasks as one-off processes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26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LOAD CSV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591629"/>
            <a:ext cx="8267140" cy="20481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Statement 1 creates nodes with label :Team for each row in CSV file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Statement 2 creates nodes with label :Player for each row in CSV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Statement 3: For each row in CSV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Find the node (p) :Player that has the row’s </a:t>
            </a:r>
            <a:r>
              <a:rPr lang="en-US" dirty="0" err="1" smtClean="0"/>
              <a:t>playerID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Find the node (t) :Team that has the row’s </a:t>
            </a:r>
            <a:r>
              <a:rPr lang="en-US" dirty="0" err="1" smtClean="0"/>
              <a:t>teamID</a:t>
            </a:r>
            <a:endParaRPr lang="en-US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 smtClean="0"/>
              <a:t>Create a relation :APPEARANCE from (p) to (t) with properties year, games</a:t>
            </a:r>
            <a:br>
              <a:rPr lang="en-US" dirty="0" smtClean="0"/>
            </a:br>
            <a:r>
              <a:rPr lang="en-US" dirty="0" smtClean="0"/>
              <a:t>to represent the fact that (p) </a:t>
            </a:r>
            <a:r>
              <a:rPr lang="en-US" i="1" dirty="0" smtClean="0"/>
              <a:t>appeared</a:t>
            </a:r>
            <a:r>
              <a:rPr lang="en-US" dirty="0" smtClean="0"/>
              <a:t> in </a:t>
            </a:r>
            <a:r>
              <a:rPr lang="en-US" i="1" dirty="0" smtClean="0"/>
              <a:t>games </a:t>
            </a:r>
            <a:r>
              <a:rPr lang="en-US" dirty="0" smtClean="0"/>
              <a:t>games in </a:t>
            </a:r>
            <a:r>
              <a:rPr lang="en-US" i="1" dirty="0" smtClean="0"/>
              <a:t>year </a:t>
            </a:r>
            <a:r>
              <a:rPr lang="en-US" dirty="0" smtClean="0"/>
              <a:t>year for team (t)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664802"/>
            <a:ext cx="8718096" cy="19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5287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Player with </a:t>
            </a:r>
            <a:r>
              <a:rPr lang="en-US" dirty="0" err="1" smtClean="0"/>
              <a:t>player_id</a:t>
            </a:r>
            <a:r>
              <a:rPr lang="en-US" dirty="0" smtClean="0"/>
              <a:t> ‘napolmi01’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899392"/>
            <a:ext cx="8652933" cy="35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038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Teams/Years for Which Napoli Appeared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6" y="778934"/>
            <a:ext cx="7718397" cy="37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664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Dell_16x9_Template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38100">
          <a:solidFill>
            <a:schemeClr val="bg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>
          <a:buFont typeface="Arial" charset="0"/>
          <a:buChar char="•"/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ll_16x9_Template_5.10.1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ll Template 4x3">
  <a:themeElements>
    <a:clrScheme name="Dell 2010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0085C3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Dell 2010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2000" dirty="0" err="1" smtClean="0"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5F92924C88E046AB95A79D8E2F2E86" ma:contentTypeVersion="0" ma:contentTypeDescription="Create a new document." ma:contentTypeScope="" ma:versionID="e185d5377ed30089129ee02e45c99cd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DE5F6-73C3-4001-9CFC-3C0C9B29D7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EC61F6-286A-4E34-A88C-05A55AA67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591F0EB-E811-4D11-8FFB-E2FF892CF8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Dell_16x9_Template</Template>
  <TotalTime>145238</TotalTime>
  <Words>2336</Words>
  <Application>Microsoft Macintosh PowerPoint</Application>
  <PresentationFormat>On-screen Show (16:9)</PresentationFormat>
  <Paragraphs>511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 Black</vt:lpstr>
      <vt:lpstr>Calibri</vt:lpstr>
      <vt:lpstr>Century Schoolbook</vt:lpstr>
      <vt:lpstr>Consolas</vt:lpstr>
      <vt:lpstr>Museo For Dell</vt:lpstr>
      <vt:lpstr>Museo For Dell 300</vt:lpstr>
      <vt:lpstr>Museo Sans For Dell</vt:lpstr>
      <vt:lpstr>Museo Sans For Dell</vt:lpstr>
      <vt:lpstr>Trebuchet MS</vt:lpstr>
      <vt:lpstr>Wingdings</vt:lpstr>
      <vt:lpstr>Wingdings 2</vt:lpstr>
      <vt:lpstr>Arial</vt:lpstr>
      <vt:lpstr>Dell_16x9_Template</vt:lpstr>
      <vt:lpstr>Dell_16x9_Template_5.10.11</vt:lpstr>
      <vt:lpstr>Dell Template 4x3</vt:lpstr>
      <vt:lpstr>SoftUni 16x9</vt:lpstr>
      <vt:lpstr>PowerPoint Presentation</vt:lpstr>
      <vt:lpstr>Comments Questions</vt:lpstr>
      <vt:lpstr>Projects</vt:lpstr>
      <vt:lpstr>Final Project</vt:lpstr>
      <vt:lpstr>Logical Data Model</vt:lpstr>
      <vt:lpstr>Standalone Neo4J Microservice</vt:lpstr>
      <vt:lpstr>Neo4J LOAD CSV</vt:lpstr>
      <vt:lpstr>Find Player with player_id ‘napolmi01’</vt:lpstr>
      <vt:lpstr>Find the Teams/Years for Which Napoli Appeared</vt:lpstr>
      <vt:lpstr>This is Where it Gets Freaky</vt:lpstr>
      <vt:lpstr>Original Big Picture</vt:lpstr>
      <vt:lpstr>0th Project</vt:lpstr>
      <vt:lpstr>1st Project – Part 1</vt:lpstr>
      <vt:lpstr>Single Site</vt:lpstr>
      <vt:lpstr>Project 2 – Part 1</vt:lpstr>
      <vt:lpstr>Project 2 – Part 2</vt:lpstr>
      <vt:lpstr>Project 3 4 – Start/Expand Commerce Microservice</vt:lpstr>
      <vt:lpstr>Last Week’s Lecture – CAP and New Datamodels</vt:lpstr>
      <vt:lpstr>My View on Status</vt:lpstr>
      <vt:lpstr>Timetable</vt:lpstr>
      <vt:lpstr>Graph Database</vt:lpstr>
      <vt:lpstr>Graph Database</vt:lpstr>
      <vt:lpstr>Why Graph Databases? (https://www.slideshare.net/debanjanmahata/an-introduction-to-nosql-graph-databases-and-neo4j)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Graph Database (Sample)</vt:lpstr>
      <vt:lpstr>Neo4J Graph Query</vt:lpstr>
      <vt:lpstr>Big Deal. That is just a JOIN.</vt:lpstr>
      <vt:lpstr>PowerPoint Presentation</vt:lpstr>
      <vt:lpstr>PowerPoint Presentation</vt:lpstr>
      <vt:lpstr>PowerPoint Presentation</vt:lpstr>
      <vt:lpstr>PowerPoint Presentation</vt:lpstr>
      <vt:lpstr>Redis</vt:lpstr>
      <vt:lpstr>Redis</vt:lpstr>
      <vt:lpstr>Table of Contents</vt:lpstr>
      <vt:lpstr>Redis</vt:lpstr>
      <vt:lpstr>What is Redis?</vt:lpstr>
      <vt:lpstr>Redis: Features</vt:lpstr>
      <vt:lpstr>Installing Redis</vt:lpstr>
      <vt:lpstr>Running Redis</vt:lpstr>
      <vt:lpstr>Redis: Basic Commands</vt:lpstr>
      <vt:lpstr>Redis: Data Model</vt:lpstr>
      <vt:lpstr>Redis: Commands</vt:lpstr>
      <vt:lpstr>String Commands</vt:lpstr>
      <vt:lpstr>Working with Keys</vt:lpstr>
      <vt:lpstr>Working with Hashes (Hash Tables)</vt:lpstr>
      <vt:lpstr>Working with Lists</vt:lpstr>
      <vt:lpstr>Working with Sets</vt:lpstr>
      <vt:lpstr>Working with Sorted Sets</vt:lpstr>
      <vt:lpstr>Publish / Subscribe Commands</vt:lpstr>
      <vt:lpstr>Using Redis as a Database</vt:lpstr>
      <vt:lpstr>Summary</vt:lpstr>
      <vt:lpstr>Redis</vt:lpstr>
      <vt:lpstr>License</vt:lpstr>
      <vt:lpstr>Free Trainings @ Software University</vt:lpstr>
      <vt:lpstr>12 Factor Applications</vt:lpstr>
      <vt:lpstr>The 12 Factors</vt:lpstr>
    </vt:vector>
  </TitlesOfParts>
  <Company>Dell Inc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Wide screen 16:9 layout</dc:title>
  <dc:creator>Ahluwalia, M</dc:creator>
  <cp:keywords>Internal Use</cp:keywords>
  <cp:lastModifiedBy>Donald Ferguson</cp:lastModifiedBy>
  <cp:revision>1956</cp:revision>
  <cp:lastPrinted>2017-12-04T17:46:49Z</cp:lastPrinted>
  <dcterms:created xsi:type="dcterms:W3CDTF">2013-01-02T09:04:46Z</dcterms:created>
  <dcterms:modified xsi:type="dcterms:W3CDTF">2017-12-04T17:58:51Z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0x010100AD5F92924C88E046AB95A79D8E2F2E86</vt:lpwstr>
  </property>
  <property fmtid="{D5CDD505-2E9C-101B-9397-08002B2CF9AE}" pid="3" name="TitusGUID">
    <vt:lpwstr>09852b9d-54a1-4f0b-bd54-a44d811fa745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1.1AMER</vt:lpwstr>
  </property>
</Properties>
</file>